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8" r:id="rId10"/>
    <p:sldId id="309" r:id="rId11"/>
    <p:sldId id="311" r:id="rId12"/>
    <p:sldId id="310" r:id="rId13"/>
    <p:sldId id="312" r:id="rId14"/>
    <p:sldId id="313" r:id="rId15"/>
    <p:sldId id="314" r:id="rId16"/>
    <p:sldId id="315" r:id="rId17"/>
    <p:sldId id="316" r:id="rId18"/>
    <p:sldId id="323" r:id="rId19"/>
    <p:sldId id="317" r:id="rId20"/>
    <p:sldId id="318" r:id="rId21"/>
    <p:sldId id="320" r:id="rId22"/>
    <p:sldId id="321" r:id="rId23"/>
    <p:sldId id="324" r:id="rId24"/>
    <p:sldId id="322" r:id="rId25"/>
    <p:sldId id="300" r:id="rId26"/>
    <p:sldId id="2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House Price 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gn="r">
              <a:lnSpc>
                <a:spcPct val="100000"/>
              </a:lnSpc>
            </a:pPr>
            <a:r>
              <a:rPr lang="en-US" sz="1600" dirty="0"/>
              <a:t>Shivansh jha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494E-F4E8-AACB-B7B2-DA1FE838EF8D}"/>
              </a:ext>
            </a:extLst>
          </p:cNvPr>
          <p:cNvSpPr>
            <a:spLocks noGrp="1"/>
          </p:cNvSpPr>
          <p:nvPr>
            <p:ph type="title"/>
          </p:nvPr>
        </p:nvSpPr>
        <p:spPr>
          <a:xfrm>
            <a:off x="1097280" y="531845"/>
            <a:ext cx="10058400" cy="1205515"/>
          </a:xfrm>
        </p:spPr>
        <p:txBody>
          <a:bodyPr/>
          <a:lstStyle/>
          <a:p>
            <a:r>
              <a:rPr lang="en-IN" dirty="0"/>
              <a:t>Univariate Analysis</a:t>
            </a:r>
          </a:p>
        </p:txBody>
      </p:sp>
      <p:sp>
        <p:nvSpPr>
          <p:cNvPr id="3" name="Text Placeholder 2">
            <a:extLst>
              <a:ext uri="{FF2B5EF4-FFF2-40B4-BE49-F238E27FC236}">
                <a16:creationId xmlns:a16="http://schemas.microsoft.com/office/drawing/2014/main" id="{1089D249-94E1-415A-F3B1-58BD929A032D}"/>
              </a:ext>
            </a:extLst>
          </p:cNvPr>
          <p:cNvSpPr>
            <a:spLocks noGrp="1"/>
          </p:cNvSpPr>
          <p:nvPr>
            <p:ph type="body" idx="1"/>
          </p:nvPr>
        </p:nvSpPr>
        <p:spPr>
          <a:xfrm>
            <a:off x="1097280" y="1894114"/>
            <a:ext cx="4639736" cy="615821"/>
          </a:xfrm>
        </p:spPr>
        <p:txBody>
          <a:bodyPr/>
          <a:lstStyle/>
          <a:p>
            <a:r>
              <a:rPr lang="en-IN" b="1" cap="none" dirty="0" err="1"/>
              <a:t>Area_type</a:t>
            </a:r>
            <a:r>
              <a:rPr lang="en-IN" b="1" cap="none" dirty="0"/>
              <a:t> Column</a:t>
            </a:r>
          </a:p>
        </p:txBody>
      </p:sp>
      <p:sp>
        <p:nvSpPr>
          <p:cNvPr id="4" name="Content Placeholder 3">
            <a:extLst>
              <a:ext uri="{FF2B5EF4-FFF2-40B4-BE49-F238E27FC236}">
                <a16:creationId xmlns:a16="http://schemas.microsoft.com/office/drawing/2014/main" id="{554DBD13-C566-C179-B88B-46BBD99C4E11}"/>
              </a:ext>
            </a:extLst>
          </p:cNvPr>
          <p:cNvSpPr>
            <a:spLocks noGrp="1"/>
          </p:cNvSpPr>
          <p:nvPr>
            <p:ph sz="half" idx="2"/>
          </p:nvPr>
        </p:nvSpPr>
        <p:spPr>
          <a:xfrm>
            <a:off x="1097280" y="2416630"/>
            <a:ext cx="5098247" cy="644844"/>
          </a:xfrm>
        </p:spPr>
        <p:txBody>
          <a:bodyPr>
            <a:normAutofit/>
          </a:bodyPr>
          <a:lstStyle/>
          <a:p>
            <a:pPr marL="0" indent="0">
              <a:buNone/>
            </a:pPr>
            <a:r>
              <a:rPr lang="en-US" sz="1600" dirty="0"/>
              <a:t>The most common area type is Super built-up area.</a:t>
            </a:r>
            <a:endParaRPr lang="en-IN" sz="1600" dirty="0"/>
          </a:p>
        </p:txBody>
      </p:sp>
      <p:sp>
        <p:nvSpPr>
          <p:cNvPr id="5" name="Text Placeholder 4">
            <a:extLst>
              <a:ext uri="{FF2B5EF4-FFF2-40B4-BE49-F238E27FC236}">
                <a16:creationId xmlns:a16="http://schemas.microsoft.com/office/drawing/2014/main" id="{5C087A19-C05B-3790-66E4-F38BC7462063}"/>
              </a:ext>
            </a:extLst>
          </p:cNvPr>
          <p:cNvSpPr>
            <a:spLocks noGrp="1"/>
          </p:cNvSpPr>
          <p:nvPr>
            <p:ph type="body" sz="quarter" idx="3"/>
          </p:nvPr>
        </p:nvSpPr>
        <p:spPr>
          <a:xfrm>
            <a:off x="6515944" y="1912260"/>
            <a:ext cx="4639736" cy="579528"/>
          </a:xfrm>
        </p:spPr>
        <p:txBody>
          <a:bodyPr/>
          <a:lstStyle/>
          <a:p>
            <a:r>
              <a:rPr lang="en-IN" b="1" cap="none" dirty="0"/>
              <a:t>Balcony Column</a:t>
            </a:r>
          </a:p>
        </p:txBody>
      </p:sp>
      <p:sp>
        <p:nvSpPr>
          <p:cNvPr id="6" name="Content Placeholder 5">
            <a:extLst>
              <a:ext uri="{FF2B5EF4-FFF2-40B4-BE49-F238E27FC236}">
                <a16:creationId xmlns:a16="http://schemas.microsoft.com/office/drawing/2014/main" id="{81A61061-6052-0F24-63B9-9BD7F92B1FCE}"/>
              </a:ext>
            </a:extLst>
          </p:cNvPr>
          <p:cNvSpPr>
            <a:spLocks noGrp="1"/>
          </p:cNvSpPr>
          <p:nvPr>
            <p:ph sz="quarter" idx="4"/>
          </p:nvPr>
        </p:nvSpPr>
        <p:spPr>
          <a:xfrm>
            <a:off x="6515944" y="2416630"/>
            <a:ext cx="4802089" cy="700859"/>
          </a:xfrm>
        </p:spPr>
        <p:txBody>
          <a:bodyPr>
            <a:normAutofit/>
          </a:bodyPr>
          <a:lstStyle/>
          <a:p>
            <a:r>
              <a:rPr lang="en-US" sz="1600" dirty="0"/>
              <a:t>It is most common to have 1-2 balconies. Having 3 or no balconies is also a possibility but not more than 3.</a:t>
            </a:r>
            <a:endParaRPr lang="en-IN" sz="1600" dirty="0"/>
          </a:p>
        </p:txBody>
      </p:sp>
      <p:pic>
        <p:nvPicPr>
          <p:cNvPr id="8" name="Picture 7">
            <a:extLst>
              <a:ext uri="{FF2B5EF4-FFF2-40B4-BE49-F238E27FC236}">
                <a16:creationId xmlns:a16="http://schemas.microsoft.com/office/drawing/2014/main" id="{A8DBE3E2-7972-B41A-C825-37CFAB1BCD25}"/>
              </a:ext>
            </a:extLst>
          </p:cNvPr>
          <p:cNvPicPr>
            <a:picLocks noChangeAspect="1"/>
          </p:cNvPicPr>
          <p:nvPr/>
        </p:nvPicPr>
        <p:blipFill>
          <a:blip r:embed="rId2"/>
          <a:stretch>
            <a:fillRect/>
          </a:stretch>
        </p:blipFill>
        <p:spPr>
          <a:xfrm>
            <a:off x="1138334" y="2761862"/>
            <a:ext cx="5057193" cy="3105226"/>
          </a:xfrm>
          <a:prstGeom prst="rect">
            <a:avLst/>
          </a:prstGeom>
        </p:spPr>
      </p:pic>
      <p:pic>
        <p:nvPicPr>
          <p:cNvPr id="10" name="Picture 9">
            <a:extLst>
              <a:ext uri="{FF2B5EF4-FFF2-40B4-BE49-F238E27FC236}">
                <a16:creationId xmlns:a16="http://schemas.microsoft.com/office/drawing/2014/main" id="{57A61282-CD56-F37A-A40F-D7CCBD50722B}"/>
              </a:ext>
            </a:extLst>
          </p:cNvPr>
          <p:cNvPicPr>
            <a:picLocks noChangeAspect="1"/>
          </p:cNvPicPr>
          <p:nvPr/>
        </p:nvPicPr>
        <p:blipFill>
          <a:blip r:embed="rId3"/>
          <a:stretch>
            <a:fillRect/>
          </a:stretch>
        </p:blipFill>
        <p:spPr>
          <a:xfrm>
            <a:off x="6415179" y="3146512"/>
            <a:ext cx="4902854" cy="2720576"/>
          </a:xfrm>
          <a:prstGeom prst="rect">
            <a:avLst/>
          </a:prstGeom>
        </p:spPr>
      </p:pic>
    </p:spTree>
    <p:extLst>
      <p:ext uri="{BB962C8B-B14F-4D97-AF65-F5344CB8AC3E}">
        <p14:creationId xmlns:p14="http://schemas.microsoft.com/office/powerpoint/2010/main" val="23834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2256" y="642257"/>
            <a:ext cx="3417677" cy="5226837"/>
          </a:xfrm>
        </p:spPr>
        <p:txBody>
          <a:bodyPr anchor="t">
            <a:normAutofit/>
          </a:bodyPr>
          <a:lstStyle/>
          <a:p>
            <a:r>
              <a:rPr lang="en-IN" dirty="0"/>
              <a:t>Univariate Analysis</a:t>
            </a:r>
          </a:p>
        </p:txBody>
      </p: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4713512" y="642258"/>
            <a:ext cx="6847117" cy="2537672"/>
          </a:xfrm>
        </p:spPr>
        <p:txBody>
          <a:bodyPr>
            <a:normAutofit/>
          </a:bodyPr>
          <a:lstStyle/>
          <a:p>
            <a:r>
              <a:rPr lang="en-IN" b="1" dirty="0" err="1"/>
              <a:t>Month_of_Availability</a:t>
            </a:r>
            <a:r>
              <a:rPr lang="en-IN" b="1" dirty="0"/>
              <a:t> column</a:t>
            </a:r>
          </a:p>
          <a:p>
            <a:pPr>
              <a:buFont typeface="Arial" panose="020B0604020202020204" pitchFamily="34" charset="0"/>
              <a:buChar char="•"/>
            </a:pPr>
            <a:r>
              <a:rPr lang="en-US" dirty="0"/>
              <a:t> It can be observed that most people who aren't ready to move, become available in December(12) or from March to May(3 - 5).</a:t>
            </a:r>
          </a:p>
          <a:p>
            <a:pPr>
              <a:buFont typeface="Arial" panose="020B0604020202020204" pitchFamily="34" charset="0"/>
              <a:buChar char="•"/>
            </a:pPr>
            <a:r>
              <a:rPr lang="en-US" dirty="0"/>
              <a:t> This may be due to summer vacations / end of exams for children from March to May or due to Christmas holidays in December, giving people time to relocate.</a:t>
            </a:r>
            <a:endParaRPr lang="en-IN" dirty="0"/>
          </a:p>
        </p:txBody>
      </p:sp>
      <p:pic>
        <p:nvPicPr>
          <p:cNvPr id="6" name="Picture 5">
            <a:extLst>
              <a:ext uri="{FF2B5EF4-FFF2-40B4-BE49-F238E27FC236}">
                <a16:creationId xmlns:a16="http://schemas.microsoft.com/office/drawing/2014/main" id="{22D14443-8E95-6CDD-01A0-D9FF68C96F3D}"/>
              </a:ext>
            </a:extLst>
          </p:cNvPr>
          <p:cNvPicPr>
            <a:picLocks noChangeAspect="1"/>
          </p:cNvPicPr>
          <p:nvPr/>
        </p:nvPicPr>
        <p:blipFill>
          <a:blip r:embed="rId2"/>
          <a:stretch>
            <a:fillRect/>
          </a:stretch>
        </p:blipFill>
        <p:spPr>
          <a:xfrm>
            <a:off x="4221447" y="3248025"/>
            <a:ext cx="7409172" cy="2722871"/>
          </a:xfrm>
          <a:prstGeom prst="rect">
            <a:avLst/>
          </a:prstGeom>
        </p:spPr>
      </p:pic>
      <p:sp>
        <p:nvSpPr>
          <p:cNvPr id="19" name="Rectangle 18">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313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33998" y="4905301"/>
            <a:ext cx="4988879" cy="1554485"/>
          </a:xfrm>
        </p:spPr>
        <p:txBody>
          <a:bodyPr anchor="ctr">
            <a:normAutofit/>
          </a:bodyPr>
          <a:lstStyle/>
          <a:p>
            <a:pPr algn="r"/>
            <a:r>
              <a:rPr lang="en-IN" sz="4000" dirty="0">
                <a:solidFill>
                  <a:srgbClr val="FFFFFF"/>
                </a:solidFill>
              </a:rPr>
              <a:t>Bivariate Analysis</a:t>
            </a:r>
          </a:p>
        </p:txBody>
      </p:sp>
      <p:cxnSp>
        <p:nvCxnSpPr>
          <p:cNvPr id="36" name="Straight Connector 35">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D38E67"/>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064301" y="4905300"/>
            <a:ext cx="5645617" cy="1554485"/>
          </a:xfrm>
        </p:spPr>
        <p:txBody>
          <a:bodyPr anchor="ctr">
            <a:normAutofit/>
          </a:bodyPr>
          <a:lstStyle/>
          <a:p>
            <a:pPr marL="228600" indent="-228600">
              <a:lnSpc>
                <a:spcPct val="100000"/>
              </a:lnSpc>
              <a:buFont typeface="+mj-lt"/>
              <a:buAutoNum type="alphaLcPeriod"/>
            </a:pPr>
            <a:r>
              <a:rPr lang="en-US" sz="1200" dirty="0" err="1">
                <a:solidFill>
                  <a:srgbClr val="FFFFFF"/>
                </a:solidFill>
              </a:rPr>
              <a:t>Area_type</a:t>
            </a:r>
            <a:r>
              <a:rPr lang="en-US" sz="1200" dirty="0">
                <a:solidFill>
                  <a:srgbClr val="FFFFFF"/>
                </a:solidFill>
              </a:rPr>
              <a:t> vs Price: Plot area is the most expensive area type. Super built-up area being less expensive can be a reason for it being common.</a:t>
            </a:r>
          </a:p>
          <a:p>
            <a:pPr marL="228600" indent="-228600">
              <a:lnSpc>
                <a:spcPct val="100000"/>
              </a:lnSpc>
              <a:buFont typeface="+mj-lt"/>
              <a:buAutoNum type="alphaLcPeriod"/>
            </a:pPr>
            <a:r>
              <a:rPr lang="en-US" sz="1200" dirty="0">
                <a:solidFill>
                  <a:srgbClr val="FFFFFF"/>
                </a:solidFill>
              </a:rPr>
              <a:t>Availability vs Price: Those who are ready to move have to pay a greater amount compared to those who aren't available. This may be because people of 'Ready to Move' category might have urgent need of moving and those from the other category might wait for reduced price.</a:t>
            </a:r>
            <a:endParaRPr lang="en-IN" sz="1200" dirty="0">
              <a:solidFill>
                <a:srgbClr val="FFFFFF"/>
              </a:solidFill>
            </a:endParaRPr>
          </a:p>
        </p:txBody>
      </p:sp>
      <p:pic>
        <p:nvPicPr>
          <p:cNvPr id="5" name="Picture 4">
            <a:extLst>
              <a:ext uri="{FF2B5EF4-FFF2-40B4-BE49-F238E27FC236}">
                <a16:creationId xmlns:a16="http://schemas.microsoft.com/office/drawing/2014/main" id="{334B9A7D-D697-AA35-35F8-18F31E6A0C4F}"/>
              </a:ext>
            </a:extLst>
          </p:cNvPr>
          <p:cNvPicPr>
            <a:picLocks noChangeAspect="1"/>
          </p:cNvPicPr>
          <p:nvPr/>
        </p:nvPicPr>
        <p:blipFill>
          <a:blip r:embed="rId2"/>
          <a:stretch>
            <a:fillRect/>
          </a:stretch>
        </p:blipFill>
        <p:spPr>
          <a:xfrm>
            <a:off x="275136" y="498175"/>
            <a:ext cx="11578330" cy="3881533"/>
          </a:xfrm>
          <a:prstGeom prst="rect">
            <a:avLst/>
          </a:prstGeom>
        </p:spPr>
      </p:pic>
    </p:spTree>
    <p:extLst>
      <p:ext uri="{BB962C8B-B14F-4D97-AF65-F5344CB8AC3E}">
        <p14:creationId xmlns:p14="http://schemas.microsoft.com/office/powerpoint/2010/main" val="205849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11685" y="634946"/>
            <a:ext cx="5127171" cy="1450757"/>
          </a:xfrm>
        </p:spPr>
        <p:txBody>
          <a:bodyPr>
            <a:normAutofit/>
          </a:bodyPr>
          <a:lstStyle/>
          <a:p>
            <a:r>
              <a:rPr lang="en-IN" dirty="0"/>
              <a:t>Bivariate Analysis</a:t>
            </a:r>
          </a:p>
        </p:txBody>
      </p:sp>
      <p:pic>
        <p:nvPicPr>
          <p:cNvPr id="5" name="Picture 4" descr="A comparison of a bar graph&#10;&#10;Description automatically generated">
            <a:extLst>
              <a:ext uri="{FF2B5EF4-FFF2-40B4-BE49-F238E27FC236}">
                <a16:creationId xmlns:a16="http://schemas.microsoft.com/office/drawing/2014/main" id="{A9F9A7AC-00AF-F961-C578-C6F41CB9A152}"/>
              </a:ext>
            </a:extLst>
          </p:cNvPr>
          <p:cNvPicPr>
            <a:picLocks noChangeAspect="1"/>
          </p:cNvPicPr>
          <p:nvPr/>
        </p:nvPicPr>
        <p:blipFill>
          <a:blip r:embed="rId2"/>
          <a:stretch>
            <a:fillRect/>
          </a:stretch>
        </p:blipFill>
        <p:spPr>
          <a:xfrm>
            <a:off x="889764" y="297737"/>
            <a:ext cx="4288726" cy="5835002"/>
          </a:xfrm>
          <a:prstGeom prst="rect">
            <a:avLst/>
          </a:prstGeom>
        </p:spPr>
      </p:pic>
      <p:cxnSp>
        <p:nvCxnSpPr>
          <p:cNvPr id="26" name="Straight Connector 2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411684" y="2407436"/>
            <a:ext cx="5127172" cy="3489512"/>
          </a:xfrm>
        </p:spPr>
        <p:txBody>
          <a:bodyPr>
            <a:normAutofit fontScale="92500"/>
          </a:bodyPr>
          <a:lstStyle/>
          <a:p>
            <a:r>
              <a:rPr lang="en-IN" b="1" dirty="0"/>
              <a:t>Society and Price columns</a:t>
            </a:r>
          </a:p>
          <a:p>
            <a:pPr>
              <a:buFont typeface="Arial" panose="020B0604020202020204" pitchFamily="34" charset="0"/>
              <a:buChar char="•"/>
            </a:pPr>
            <a:r>
              <a:rPr lang="en-US" dirty="0"/>
              <a:t>Properties in society are less expensive than those not in societies. This may be due to people owning expensive bungalows outside societies.</a:t>
            </a:r>
          </a:p>
          <a:p>
            <a:r>
              <a:rPr lang="en-IN" b="1" dirty="0"/>
              <a:t>Balcony and Price columns</a:t>
            </a:r>
          </a:p>
          <a:p>
            <a:pPr>
              <a:buFont typeface="Arial" panose="020B0604020202020204" pitchFamily="34" charset="0"/>
              <a:buChar char="•"/>
            </a:pPr>
            <a:r>
              <a:rPr lang="en-US" dirty="0"/>
              <a:t> An increasing trend is expected, and it is increasing with properties with 3 balconies being the most expensive. However, those with 1 balcony are cheaper compared to those with none.</a:t>
            </a:r>
          </a:p>
          <a:p>
            <a:pPr>
              <a:buFont typeface="Arial" panose="020B0604020202020204" pitchFamily="34" charset="0"/>
              <a:buChar char="•"/>
            </a:pPr>
            <a:endParaRPr lang="en-IN" dirty="0"/>
          </a:p>
        </p:txBody>
      </p:sp>
      <p:sp>
        <p:nvSpPr>
          <p:cNvPr id="28" name="Rectangle 2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6218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2256" y="642257"/>
            <a:ext cx="3417677" cy="2137615"/>
          </a:xfrm>
        </p:spPr>
        <p:txBody>
          <a:bodyPr anchor="t">
            <a:normAutofit/>
          </a:bodyPr>
          <a:lstStyle/>
          <a:p>
            <a:r>
              <a:rPr lang="en-IN" dirty="0"/>
              <a:t>Bivariate Analysis</a:t>
            </a:r>
          </a:p>
        </p:txBody>
      </p: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4139244" y="534758"/>
            <a:ext cx="7416383" cy="2329740"/>
          </a:xfrm>
        </p:spPr>
        <p:txBody>
          <a:bodyPr>
            <a:normAutofit/>
          </a:bodyPr>
          <a:lstStyle/>
          <a:p>
            <a:r>
              <a:rPr lang="en-US" b="1" dirty="0"/>
              <a:t>Day_of_Availability and Price </a:t>
            </a:r>
            <a:r>
              <a:rPr lang="en-IN" b="1" dirty="0"/>
              <a:t>columns</a:t>
            </a:r>
          </a:p>
          <a:p>
            <a:pPr>
              <a:buFont typeface="Arial" panose="020B0604020202020204" pitchFamily="34" charset="0"/>
              <a:buChar char="•"/>
            </a:pPr>
            <a:r>
              <a:rPr lang="en-US" dirty="0"/>
              <a:t> 15th day of the month is the most expensive for moving into properties.</a:t>
            </a:r>
          </a:p>
          <a:p>
            <a:pPr marL="0" indent="0">
              <a:buNone/>
            </a:pPr>
            <a:r>
              <a:rPr lang="en-US" b="1" dirty="0"/>
              <a:t> Month_of_Availability and Price </a:t>
            </a:r>
            <a:r>
              <a:rPr lang="en-IN" b="1" dirty="0"/>
              <a:t>columns</a:t>
            </a:r>
            <a:r>
              <a:rPr lang="en-US" dirty="0"/>
              <a:t> </a:t>
            </a:r>
          </a:p>
          <a:p>
            <a:pPr>
              <a:buFont typeface="Arial" panose="020B0604020202020204" pitchFamily="34" charset="0"/>
              <a:buChar char="•"/>
            </a:pPr>
            <a:r>
              <a:rPr lang="en-US" dirty="0"/>
              <a:t> January is an unusually costly month for moving into properties and August is the cheapest.</a:t>
            </a:r>
            <a:endParaRPr lang="en-IN" dirty="0"/>
          </a:p>
        </p:txBody>
      </p:sp>
      <p:pic>
        <p:nvPicPr>
          <p:cNvPr id="5" name="Picture 4" descr="A close-up of several colored bars&#10;&#10;Description automatically generated">
            <a:extLst>
              <a:ext uri="{FF2B5EF4-FFF2-40B4-BE49-F238E27FC236}">
                <a16:creationId xmlns:a16="http://schemas.microsoft.com/office/drawing/2014/main" id="{47E2B7B3-4153-BFDA-964C-AB98B75AA851}"/>
              </a:ext>
            </a:extLst>
          </p:cNvPr>
          <p:cNvPicPr>
            <a:picLocks noChangeAspect="1"/>
          </p:cNvPicPr>
          <p:nvPr/>
        </p:nvPicPr>
        <p:blipFill>
          <a:blip r:embed="rId2"/>
          <a:stretch>
            <a:fillRect/>
          </a:stretch>
        </p:blipFill>
        <p:spPr>
          <a:xfrm>
            <a:off x="721567" y="2964930"/>
            <a:ext cx="10748866" cy="3250812"/>
          </a:xfrm>
          <a:prstGeom prst="rect">
            <a:avLst/>
          </a:prstGeom>
        </p:spPr>
      </p:pic>
      <p:sp>
        <p:nvSpPr>
          <p:cNvPr id="28" name="Rectangle 27">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599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1097280" y="286603"/>
            <a:ext cx="6437363" cy="1450757"/>
          </a:xfrm>
        </p:spPr>
        <p:txBody>
          <a:bodyPr>
            <a:normAutofit/>
          </a:bodyPr>
          <a:lstStyle/>
          <a:p>
            <a:r>
              <a:rPr lang="en-IN" dirty="0"/>
              <a:t>Bivariate Analysis</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1097281" y="2023963"/>
            <a:ext cx="6021977" cy="3845129"/>
          </a:xfrm>
        </p:spPr>
        <p:txBody>
          <a:bodyPr>
            <a:normAutofit/>
          </a:bodyPr>
          <a:lstStyle/>
          <a:p>
            <a:r>
              <a:rPr lang="en-IN" b="1" dirty="0"/>
              <a:t>Size and Price columns</a:t>
            </a:r>
          </a:p>
          <a:p>
            <a:pPr>
              <a:buFont typeface="Arial" panose="020B0604020202020204" pitchFamily="34" charset="0"/>
              <a:buChar char="•"/>
            </a:pPr>
            <a:r>
              <a:rPr lang="en-US" dirty="0"/>
              <a:t> A regular increasing trend is expected with price increasing with bedrooms, but this is a bit irregular.</a:t>
            </a:r>
          </a:p>
          <a:p>
            <a:pPr>
              <a:buFont typeface="Arial" panose="020B0604020202020204" pitchFamily="34" charset="0"/>
              <a:buChar char="•"/>
            </a:pPr>
            <a:r>
              <a:rPr lang="en-US" dirty="0"/>
              <a:t> It may be due to dynamic pricing and price depending on other factors as well.</a:t>
            </a:r>
          </a:p>
          <a:p>
            <a:pPr marL="0" indent="0">
              <a:buNone/>
            </a:pPr>
            <a:r>
              <a:rPr lang="en-IN" b="1" dirty="0"/>
              <a:t> Bath and Price columns</a:t>
            </a:r>
          </a:p>
          <a:p>
            <a:pPr>
              <a:buFont typeface="Arial" panose="020B0604020202020204" pitchFamily="34" charset="0"/>
              <a:buChar char="•"/>
            </a:pPr>
            <a:r>
              <a:rPr lang="en-US" dirty="0"/>
              <a:t> Like size, a regular increasing trend is expected here, but it is a bit irregular. Properties with 13 bathrooms are found to be most expensive.</a:t>
            </a:r>
            <a:endParaRPr lang="en-IN" dirty="0"/>
          </a:p>
        </p:txBody>
      </p:sp>
      <p:sp>
        <p:nvSpPr>
          <p:cNvPr id="14" name="Rectangle 13">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9803B5EC-41E3-91FD-77C9-1388B818D5C6}"/>
              </a:ext>
            </a:extLst>
          </p:cNvPr>
          <p:cNvPicPr>
            <a:picLocks noChangeAspect="1"/>
          </p:cNvPicPr>
          <p:nvPr/>
        </p:nvPicPr>
        <p:blipFill>
          <a:blip r:embed="rId2"/>
          <a:stretch>
            <a:fillRect/>
          </a:stretch>
        </p:blipFill>
        <p:spPr>
          <a:xfrm>
            <a:off x="7119258" y="531846"/>
            <a:ext cx="4650763" cy="5703370"/>
          </a:xfrm>
          <a:prstGeom prst="rect">
            <a:avLst/>
          </a:prstGeom>
        </p:spPr>
      </p:pic>
    </p:spTree>
    <p:extLst>
      <p:ext uri="{BB962C8B-B14F-4D97-AF65-F5344CB8AC3E}">
        <p14:creationId xmlns:p14="http://schemas.microsoft.com/office/powerpoint/2010/main" val="844773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33998" y="4905301"/>
            <a:ext cx="4988879" cy="1554485"/>
          </a:xfrm>
        </p:spPr>
        <p:txBody>
          <a:bodyPr anchor="ctr">
            <a:normAutofit/>
          </a:bodyPr>
          <a:lstStyle/>
          <a:p>
            <a:pPr algn="r"/>
            <a:r>
              <a:rPr lang="en-IN" sz="4000" dirty="0">
                <a:solidFill>
                  <a:srgbClr val="FFFFFF"/>
                </a:solidFill>
              </a:rPr>
              <a:t>Multivariate Analysis</a:t>
            </a:r>
          </a:p>
        </p:txBody>
      </p:sp>
      <p:cxnSp>
        <p:nvCxnSpPr>
          <p:cNvPr id="15" name="Straight Connector 14">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D38E67"/>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064301" y="4905300"/>
            <a:ext cx="5493699" cy="1554485"/>
          </a:xfrm>
        </p:spPr>
        <p:txBody>
          <a:bodyPr anchor="ctr">
            <a:normAutofit/>
          </a:bodyPr>
          <a:lstStyle/>
          <a:p>
            <a:pPr>
              <a:lnSpc>
                <a:spcPct val="100000"/>
              </a:lnSpc>
            </a:pPr>
            <a:r>
              <a:rPr lang="en-US" sz="1200" b="1" dirty="0" err="1">
                <a:solidFill>
                  <a:srgbClr val="FFFFFF"/>
                </a:solidFill>
              </a:rPr>
              <a:t>Total_sqft</a:t>
            </a:r>
            <a:r>
              <a:rPr lang="en-US" sz="1200" b="1" dirty="0">
                <a:solidFill>
                  <a:srgbClr val="FFFFFF"/>
                </a:solidFill>
              </a:rPr>
              <a:t>, Price and Society columns</a:t>
            </a:r>
          </a:p>
          <a:p>
            <a:pPr>
              <a:lnSpc>
                <a:spcPct val="100000"/>
              </a:lnSpc>
            </a:pPr>
            <a:r>
              <a:rPr lang="en-US" sz="1200" dirty="0">
                <a:solidFill>
                  <a:srgbClr val="FFFFFF"/>
                </a:solidFill>
              </a:rPr>
              <a:t>For properties in society, price seems to be having a generally positive correlation with </a:t>
            </a:r>
            <a:r>
              <a:rPr lang="en-US" sz="1200" dirty="0" err="1">
                <a:solidFill>
                  <a:srgbClr val="FFFFFF"/>
                </a:solidFill>
              </a:rPr>
              <a:t>total_sqft</a:t>
            </a:r>
            <a:r>
              <a:rPr lang="en-US" sz="1200" dirty="0">
                <a:solidFill>
                  <a:srgbClr val="FFFFFF"/>
                </a:solidFill>
              </a:rPr>
              <a:t>. However, this is not the case with those not in society. </a:t>
            </a:r>
          </a:p>
          <a:p>
            <a:pPr>
              <a:lnSpc>
                <a:spcPct val="100000"/>
              </a:lnSpc>
            </a:pPr>
            <a:r>
              <a:rPr lang="en-US" sz="1200" dirty="0">
                <a:solidFill>
                  <a:srgbClr val="FFFFFF"/>
                </a:solidFill>
              </a:rPr>
              <a:t>People may have bought huge lands with high areas in sq ft outside societies at a cheap price which isn't possible in societies.</a:t>
            </a:r>
            <a:endParaRPr lang="en-IN" sz="1200" dirty="0">
              <a:solidFill>
                <a:srgbClr val="FFFFFF"/>
              </a:solidFill>
            </a:endParaRPr>
          </a:p>
        </p:txBody>
      </p:sp>
      <p:pic>
        <p:nvPicPr>
          <p:cNvPr id="6" name="Picture 5">
            <a:extLst>
              <a:ext uri="{FF2B5EF4-FFF2-40B4-BE49-F238E27FC236}">
                <a16:creationId xmlns:a16="http://schemas.microsoft.com/office/drawing/2014/main" id="{201AE977-5D1E-9645-E2E3-EC25CAE61518}"/>
              </a:ext>
            </a:extLst>
          </p:cNvPr>
          <p:cNvPicPr>
            <a:picLocks noChangeAspect="1"/>
          </p:cNvPicPr>
          <p:nvPr/>
        </p:nvPicPr>
        <p:blipFill>
          <a:blip r:embed="rId2"/>
          <a:stretch>
            <a:fillRect/>
          </a:stretch>
        </p:blipFill>
        <p:spPr>
          <a:xfrm>
            <a:off x="414528" y="567600"/>
            <a:ext cx="10812483" cy="3900595"/>
          </a:xfrm>
          <a:prstGeom prst="rect">
            <a:avLst/>
          </a:prstGeom>
        </p:spPr>
      </p:pic>
    </p:spTree>
    <p:extLst>
      <p:ext uri="{BB962C8B-B14F-4D97-AF65-F5344CB8AC3E}">
        <p14:creationId xmlns:p14="http://schemas.microsoft.com/office/powerpoint/2010/main" val="473474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E65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492370" y="516836"/>
            <a:ext cx="3241430" cy="1961086"/>
          </a:xfrm>
        </p:spPr>
        <p:txBody>
          <a:bodyPr>
            <a:normAutofit/>
          </a:bodyPr>
          <a:lstStyle/>
          <a:p>
            <a:r>
              <a:rPr lang="en-IN" sz="4000" dirty="0">
                <a:solidFill>
                  <a:srgbClr val="FFFFFF"/>
                </a:solidFill>
              </a:rPr>
              <a:t>Multivariate Analysis</a:t>
            </a:r>
          </a:p>
        </p:txBody>
      </p:sp>
      <p:cxnSp>
        <p:nvCxnSpPr>
          <p:cNvPr id="23" name="Straight Connector 2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571752" y="2799654"/>
            <a:ext cx="2899236" cy="3769097"/>
          </a:xfrm>
        </p:spPr>
        <p:txBody>
          <a:bodyPr>
            <a:normAutofit lnSpcReduction="10000"/>
          </a:bodyPr>
          <a:lstStyle/>
          <a:p>
            <a:pPr marL="0" indent="0">
              <a:buNone/>
            </a:pPr>
            <a:r>
              <a:rPr lang="en-IN" sz="1800" b="1" dirty="0">
                <a:solidFill>
                  <a:srgbClr val="FFFFFF"/>
                </a:solidFill>
              </a:rPr>
              <a:t>Correlation Matrix</a:t>
            </a:r>
          </a:p>
          <a:p>
            <a:pPr marL="0" indent="0">
              <a:buNone/>
            </a:pPr>
            <a:r>
              <a:rPr lang="en-US" sz="1800" dirty="0">
                <a:solidFill>
                  <a:srgbClr val="FFFFFF"/>
                </a:solidFill>
              </a:rPr>
              <a:t>We can see that 2 pairs of columns have a very strong correlation between them.</a:t>
            </a:r>
          </a:p>
          <a:p>
            <a:pPr marL="342900" indent="-342900">
              <a:buFont typeface="+mj-lt"/>
              <a:buAutoNum type="arabicPeriod"/>
            </a:pPr>
            <a:r>
              <a:rPr lang="en-US" sz="1800" dirty="0">
                <a:solidFill>
                  <a:srgbClr val="FFFFFF"/>
                </a:solidFill>
              </a:rPr>
              <a:t>Size and Bath columns</a:t>
            </a:r>
          </a:p>
          <a:p>
            <a:pPr marL="342900" indent="-342900">
              <a:buFont typeface="+mj-lt"/>
              <a:buAutoNum type="arabicPeriod"/>
            </a:pPr>
            <a:r>
              <a:rPr lang="en-US" sz="1800" dirty="0">
                <a:solidFill>
                  <a:srgbClr val="FFFFFF"/>
                </a:solidFill>
              </a:rPr>
              <a:t>Day_of_Availability and Month_of_Availability columns</a:t>
            </a:r>
          </a:p>
          <a:p>
            <a:pPr marL="0" indent="0">
              <a:buNone/>
            </a:pPr>
            <a:r>
              <a:rPr lang="en-US" sz="1800" dirty="0">
                <a:solidFill>
                  <a:srgbClr val="FFFFFF"/>
                </a:solidFill>
              </a:rPr>
              <a:t>One column from each pair should be removed.</a:t>
            </a:r>
            <a:endParaRPr lang="en-IN" sz="1800" dirty="0">
              <a:solidFill>
                <a:srgbClr val="FFFFFF"/>
              </a:solidFill>
            </a:endParaRPr>
          </a:p>
        </p:txBody>
      </p:sp>
      <p:pic>
        <p:nvPicPr>
          <p:cNvPr id="5" name="Picture 4">
            <a:extLst>
              <a:ext uri="{FF2B5EF4-FFF2-40B4-BE49-F238E27FC236}">
                <a16:creationId xmlns:a16="http://schemas.microsoft.com/office/drawing/2014/main" id="{B95CFB31-641F-56F5-A951-7C3D8D241E09}"/>
              </a:ext>
            </a:extLst>
          </p:cNvPr>
          <p:cNvPicPr>
            <a:picLocks noChangeAspect="1"/>
          </p:cNvPicPr>
          <p:nvPr/>
        </p:nvPicPr>
        <p:blipFill>
          <a:blip r:embed="rId2"/>
          <a:stretch>
            <a:fillRect/>
          </a:stretch>
        </p:blipFill>
        <p:spPr>
          <a:xfrm>
            <a:off x="4546620" y="677941"/>
            <a:ext cx="6836727" cy="5726354"/>
          </a:xfrm>
          <a:prstGeom prst="rect">
            <a:avLst/>
          </a:prstGeom>
        </p:spPr>
      </p:pic>
    </p:spTree>
    <p:extLst>
      <p:ext uri="{BB962C8B-B14F-4D97-AF65-F5344CB8AC3E}">
        <p14:creationId xmlns:p14="http://schemas.microsoft.com/office/powerpoint/2010/main" val="1972582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A7D49E-8A40-5D3E-4B13-C95389DE8A29}"/>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dirty="0">
                <a:solidFill>
                  <a:srgbClr val="FFFFFF"/>
                </a:solidFill>
              </a:rPr>
              <a:t>Data Modelling</a:t>
            </a:r>
          </a:p>
        </p:txBody>
      </p:sp>
      <p:cxnSp>
        <p:nvCxnSpPr>
          <p:cNvPr id="27" name="Straight Connector 26">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descr="Vibrant multicolour checkered floor design">
            <a:extLst>
              <a:ext uri="{FF2B5EF4-FFF2-40B4-BE49-F238E27FC236}">
                <a16:creationId xmlns:a16="http://schemas.microsoft.com/office/drawing/2014/main" id="{91B38DC5-7A16-AA9D-8FAB-342DEC7C8B9E}"/>
              </a:ext>
            </a:extLst>
          </p:cNvPr>
          <p:cNvPicPr>
            <a:picLocks noChangeAspect="1"/>
          </p:cNvPicPr>
          <p:nvPr/>
        </p:nvPicPr>
        <p:blipFill rotWithShape="1">
          <a:blip r:embed="rId2"/>
          <a:srcRect l="12822" r="12799"/>
          <a:stretch/>
        </p:blipFill>
        <p:spPr>
          <a:xfrm>
            <a:off x="4635095" y="10"/>
            <a:ext cx="7556889" cy="6857990"/>
          </a:xfrm>
          <a:prstGeom prst="rect">
            <a:avLst/>
          </a:prstGeom>
        </p:spPr>
      </p:pic>
    </p:spTree>
    <p:extLst>
      <p:ext uri="{BB962C8B-B14F-4D97-AF65-F5344CB8AC3E}">
        <p14:creationId xmlns:p14="http://schemas.microsoft.com/office/powerpoint/2010/main" val="288719620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graph&#10;&#10;Description automatically generated">
            <a:extLst>
              <a:ext uri="{FF2B5EF4-FFF2-40B4-BE49-F238E27FC236}">
                <a16:creationId xmlns:a16="http://schemas.microsoft.com/office/drawing/2014/main" id="{C6AC0346-0DD9-5CE9-2502-4245669B39B9}"/>
              </a:ext>
            </a:extLst>
          </p:cNvPr>
          <p:cNvPicPr>
            <a:picLocks noChangeAspect="1"/>
          </p:cNvPicPr>
          <p:nvPr/>
        </p:nvPicPr>
        <p:blipFill>
          <a:blip r:embed="rId2"/>
          <a:stretch>
            <a:fillRect/>
          </a:stretch>
        </p:blipFill>
        <p:spPr>
          <a:xfrm>
            <a:off x="633999" y="1138360"/>
            <a:ext cx="10925102" cy="2567398"/>
          </a:xfrm>
          <a:prstGeom prst="rect">
            <a:avLst/>
          </a:prstGeom>
        </p:spPr>
      </p:pic>
      <p:sp>
        <p:nvSpPr>
          <p:cNvPr id="22" name="Rectangle 2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33998" y="4905301"/>
            <a:ext cx="4988879" cy="1554485"/>
          </a:xfrm>
        </p:spPr>
        <p:txBody>
          <a:bodyPr anchor="ctr">
            <a:normAutofit/>
          </a:bodyPr>
          <a:lstStyle/>
          <a:p>
            <a:pPr algn="r"/>
            <a:r>
              <a:rPr lang="en-IN" sz="4000" dirty="0">
                <a:solidFill>
                  <a:srgbClr val="FFFFFF"/>
                </a:solidFill>
              </a:rPr>
              <a:t>Outlier Detection</a:t>
            </a:r>
          </a:p>
        </p:txBody>
      </p:sp>
      <p:cxnSp>
        <p:nvCxnSpPr>
          <p:cNvPr id="24" name="Straight Connector 2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874A3"/>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064301" y="4905300"/>
            <a:ext cx="5493699" cy="1554485"/>
          </a:xfrm>
        </p:spPr>
        <p:txBody>
          <a:bodyPr anchor="ctr">
            <a:normAutofit/>
          </a:bodyPr>
          <a:lstStyle/>
          <a:p>
            <a:r>
              <a:rPr lang="en-US" b="1" dirty="0">
                <a:solidFill>
                  <a:srgbClr val="FFFFFF"/>
                </a:solidFill>
              </a:rPr>
              <a:t>Both price and </a:t>
            </a:r>
            <a:r>
              <a:rPr lang="en-US" b="1" dirty="0" err="1">
                <a:solidFill>
                  <a:srgbClr val="FFFFFF"/>
                </a:solidFill>
              </a:rPr>
              <a:t>total_sqft</a:t>
            </a:r>
            <a:r>
              <a:rPr lang="en-US" b="1" dirty="0">
                <a:solidFill>
                  <a:srgbClr val="FFFFFF"/>
                </a:solidFill>
              </a:rPr>
              <a:t> have outliers and these must be treated.</a:t>
            </a:r>
            <a:endParaRPr lang="en-IN" dirty="0">
              <a:solidFill>
                <a:srgbClr val="FFFFFF"/>
              </a:solidFill>
            </a:endParaRPr>
          </a:p>
        </p:txBody>
      </p:sp>
    </p:spTree>
    <p:extLst>
      <p:ext uri="{BB962C8B-B14F-4D97-AF65-F5344CB8AC3E}">
        <p14:creationId xmlns:p14="http://schemas.microsoft.com/office/powerpoint/2010/main" val="343608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57CB651-A81B-1F8A-9464-B9D7D38A8CB1}"/>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t>Problem Statement</a:t>
            </a:r>
          </a:p>
        </p:txBody>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BF1BACB-F9C6-40C6-C3E3-5F30A155CC77}"/>
              </a:ext>
            </a:extLst>
          </p:cNvPr>
          <p:cNvSpPr>
            <a:spLocks noGrp="1"/>
          </p:cNvSpPr>
          <p:nvPr>
            <p:ph type="body" sz="half" idx="2"/>
          </p:nvPr>
        </p:nvSpPr>
        <p:spPr>
          <a:xfrm>
            <a:off x="571752" y="2799654"/>
            <a:ext cx="3005462" cy="3189665"/>
          </a:xfrm>
        </p:spPr>
        <p:txBody>
          <a:bodyPr vert="horz" lIns="0" tIns="45720" rIns="0" bIns="45720" rtlCol="0">
            <a:normAutofit/>
          </a:bodyPr>
          <a:lstStyle/>
          <a:p>
            <a:pPr>
              <a:lnSpc>
                <a:spcPct val="100000"/>
              </a:lnSpc>
              <a:spcBef>
                <a:spcPts val="360"/>
              </a:spcBef>
            </a:pPr>
            <a:r>
              <a:rPr lang="en-US"/>
              <a:t>Given: Data of a Real Estate company. </a:t>
            </a:r>
          </a:p>
          <a:p>
            <a:pPr>
              <a:lnSpc>
                <a:spcPct val="100000"/>
              </a:lnSpc>
              <a:spcBef>
                <a:spcPts val="360"/>
              </a:spcBef>
            </a:pPr>
            <a:endParaRPr lang="en-US"/>
          </a:p>
          <a:p>
            <a:pPr>
              <a:lnSpc>
                <a:spcPct val="100000"/>
              </a:lnSpc>
            </a:pPr>
            <a:r>
              <a:rPr lang="en-US"/>
              <a:t>Task: To find Property Price evaluations as per the location and to develop a predictive machine learning model.</a:t>
            </a:r>
          </a:p>
        </p:txBody>
      </p:sp>
      <p:pic>
        <p:nvPicPr>
          <p:cNvPr id="9" name="Content Placeholder 8" descr="A screenshot of a computer&#10;&#10;Description automatically generated">
            <a:extLst>
              <a:ext uri="{FF2B5EF4-FFF2-40B4-BE49-F238E27FC236}">
                <a16:creationId xmlns:a16="http://schemas.microsoft.com/office/drawing/2014/main" id="{C73434CC-AE5C-5F92-7223-D9878D4CD305}"/>
              </a:ext>
            </a:extLst>
          </p:cNvPr>
          <p:cNvPicPr>
            <a:picLocks noGrp="1" noChangeAspect="1"/>
          </p:cNvPicPr>
          <p:nvPr>
            <p:ph idx="1"/>
          </p:nvPr>
        </p:nvPicPr>
        <p:blipFill>
          <a:blip r:embed="rId2"/>
          <a:stretch>
            <a:fillRect/>
          </a:stretch>
        </p:blipFill>
        <p:spPr>
          <a:xfrm>
            <a:off x="4759560" y="640080"/>
            <a:ext cx="6762995" cy="5577840"/>
          </a:xfrm>
          <a:prstGeom prst="rect">
            <a:avLst/>
          </a:prstGeom>
        </p:spPr>
      </p:pic>
    </p:spTree>
    <p:extLst>
      <p:ext uri="{BB962C8B-B14F-4D97-AF65-F5344CB8AC3E}">
        <p14:creationId xmlns:p14="http://schemas.microsoft.com/office/powerpoint/2010/main" val="2542922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56FADB-0D26-DDE9-1CFC-D20FCCF9CB69}"/>
              </a:ext>
            </a:extLst>
          </p:cNvPr>
          <p:cNvSpPr>
            <a:spLocks noGrp="1"/>
          </p:cNvSpPr>
          <p:nvPr>
            <p:ph type="title"/>
          </p:nvPr>
        </p:nvSpPr>
        <p:spPr>
          <a:xfrm>
            <a:off x="5116783" y="516835"/>
            <a:ext cx="5977937" cy="1666501"/>
          </a:xfrm>
        </p:spPr>
        <p:txBody>
          <a:bodyPr>
            <a:normAutofit/>
          </a:bodyPr>
          <a:lstStyle/>
          <a:p>
            <a:r>
              <a:rPr lang="en-IN" sz="4000" dirty="0">
                <a:solidFill>
                  <a:srgbClr val="FFFFFF"/>
                </a:solidFill>
              </a:rPr>
              <a:t>Data Preprocessing for Modelling</a:t>
            </a:r>
          </a:p>
        </p:txBody>
      </p:sp>
      <p:pic>
        <p:nvPicPr>
          <p:cNvPr id="5" name="Picture 4" descr="Top view of cubes connected with black lines">
            <a:extLst>
              <a:ext uri="{FF2B5EF4-FFF2-40B4-BE49-F238E27FC236}">
                <a16:creationId xmlns:a16="http://schemas.microsoft.com/office/drawing/2014/main" id="{A419ED92-28CA-ECBC-A28E-FF966B6FF2FB}"/>
              </a:ext>
            </a:extLst>
          </p:cNvPr>
          <p:cNvPicPr>
            <a:picLocks noChangeAspect="1"/>
          </p:cNvPicPr>
          <p:nvPr/>
        </p:nvPicPr>
        <p:blipFill rotWithShape="1">
          <a:blip r:embed="rId2"/>
          <a:srcRect l="29917" r="19995"/>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F1D1BE-8E53-EFC9-1249-2EB4F1AED9AA}"/>
              </a:ext>
            </a:extLst>
          </p:cNvPr>
          <p:cNvSpPr>
            <a:spLocks noGrp="1"/>
          </p:cNvSpPr>
          <p:nvPr>
            <p:ph idx="1"/>
          </p:nvPr>
        </p:nvSpPr>
        <p:spPr>
          <a:xfrm>
            <a:off x="5116784" y="2700171"/>
            <a:ext cx="5977938" cy="3420710"/>
          </a:xfrm>
        </p:spPr>
        <p:txBody>
          <a:bodyPr>
            <a:normAutofit/>
          </a:bodyPr>
          <a:lstStyle/>
          <a:p>
            <a:pPr marL="0" indent="0">
              <a:buNone/>
            </a:pPr>
            <a:r>
              <a:rPr lang="en-IN" sz="1800" dirty="0">
                <a:solidFill>
                  <a:srgbClr val="FFFFFF"/>
                </a:solidFill>
              </a:rPr>
              <a:t>The following steps were taken for preprocessing data before Modelling:</a:t>
            </a:r>
          </a:p>
          <a:p>
            <a:pPr>
              <a:buFont typeface="Arial" panose="020B0604020202020204" pitchFamily="34" charset="0"/>
              <a:buChar char="•"/>
            </a:pPr>
            <a:r>
              <a:rPr lang="en-IN" sz="1800" dirty="0">
                <a:solidFill>
                  <a:srgbClr val="FFFFFF"/>
                </a:solidFill>
              </a:rPr>
              <a:t> </a:t>
            </a:r>
            <a:r>
              <a:rPr lang="en-US" sz="1800" dirty="0">
                <a:solidFill>
                  <a:srgbClr val="FFFFFF"/>
                </a:solidFill>
              </a:rPr>
              <a:t>Reducing categories for Categorical Columns</a:t>
            </a:r>
          </a:p>
          <a:p>
            <a:pPr>
              <a:buFont typeface="Arial" panose="020B0604020202020204" pitchFamily="34" charset="0"/>
              <a:buChar char="•"/>
            </a:pPr>
            <a:r>
              <a:rPr lang="en-IN" sz="1800" dirty="0">
                <a:solidFill>
                  <a:srgbClr val="FFFFFF"/>
                </a:solidFill>
              </a:rPr>
              <a:t> Skewness Treatment</a:t>
            </a:r>
          </a:p>
          <a:p>
            <a:pPr>
              <a:buFont typeface="Arial" panose="020B0604020202020204" pitchFamily="34" charset="0"/>
              <a:buChar char="•"/>
            </a:pPr>
            <a:r>
              <a:rPr lang="en-IN" sz="1800" dirty="0">
                <a:solidFill>
                  <a:srgbClr val="FFFFFF"/>
                </a:solidFill>
              </a:rPr>
              <a:t> Encoding the Data</a:t>
            </a:r>
          </a:p>
          <a:p>
            <a:pPr>
              <a:buFont typeface="Arial" panose="020B0604020202020204" pitchFamily="34" charset="0"/>
              <a:buChar char="•"/>
            </a:pPr>
            <a:r>
              <a:rPr lang="en-IN" sz="1800" dirty="0">
                <a:solidFill>
                  <a:srgbClr val="FFFFFF"/>
                </a:solidFill>
              </a:rPr>
              <a:t> Scaling the Data</a:t>
            </a:r>
          </a:p>
        </p:txBody>
      </p:sp>
    </p:spTree>
    <p:extLst>
      <p:ext uri="{BB962C8B-B14F-4D97-AF65-F5344CB8AC3E}">
        <p14:creationId xmlns:p14="http://schemas.microsoft.com/office/powerpoint/2010/main" val="38624192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EB03B9-FB32-3235-9EA1-7E946A4D0053}"/>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Feature Importance</a:t>
            </a:r>
          </a:p>
        </p:txBody>
      </p:sp>
      <p:cxnSp>
        <p:nvCxnSpPr>
          <p:cNvPr id="34" name="Straight Connector 33">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00D5E0BD-6F89-B588-4A34-05A6431B7346}"/>
              </a:ext>
            </a:extLst>
          </p:cNvPr>
          <p:cNvSpPr txBox="1">
            <a:spLocks/>
          </p:cNvSpPr>
          <p:nvPr/>
        </p:nvSpPr>
        <p:spPr>
          <a:xfrm>
            <a:off x="8288409" y="5212285"/>
            <a:ext cx="3057811" cy="1122675"/>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r>
              <a:rPr lang="en-IN" sz="1250" dirty="0">
                <a:solidFill>
                  <a:srgbClr val="FFFFFF"/>
                </a:solidFill>
              </a:rPr>
              <a:t>This graph is plotted using </a:t>
            </a:r>
            <a:r>
              <a:rPr lang="en-IN" sz="1250" dirty="0" err="1">
                <a:solidFill>
                  <a:srgbClr val="FFFFFF"/>
                </a:solidFill>
              </a:rPr>
              <a:t>sklearn.ensemble.ExtraTreesRegressor</a:t>
            </a:r>
            <a:r>
              <a:rPr lang="en-IN" sz="1200" dirty="0">
                <a:solidFill>
                  <a:srgbClr val="FFFFFF"/>
                </a:solidFill>
              </a:rPr>
              <a:t>.</a:t>
            </a:r>
          </a:p>
        </p:txBody>
      </p:sp>
      <p:pic>
        <p:nvPicPr>
          <p:cNvPr id="7" name="Content Placeholder 6">
            <a:extLst>
              <a:ext uri="{FF2B5EF4-FFF2-40B4-BE49-F238E27FC236}">
                <a16:creationId xmlns:a16="http://schemas.microsoft.com/office/drawing/2014/main" id="{05E4A517-5A56-E425-5076-1FBD6948A487}"/>
              </a:ext>
            </a:extLst>
          </p:cNvPr>
          <p:cNvPicPr>
            <a:picLocks noGrp="1" noChangeAspect="1"/>
          </p:cNvPicPr>
          <p:nvPr>
            <p:ph sz="half" idx="1"/>
          </p:nvPr>
        </p:nvPicPr>
        <p:blipFill>
          <a:blip r:embed="rId2"/>
          <a:stretch>
            <a:fillRect/>
          </a:stretch>
        </p:blipFill>
        <p:spPr>
          <a:xfrm>
            <a:off x="279918" y="244961"/>
            <a:ext cx="8227762" cy="4637195"/>
          </a:xfrm>
        </p:spPr>
      </p:pic>
      <p:pic>
        <p:nvPicPr>
          <p:cNvPr id="13" name="Content Placeholder 12">
            <a:extLst>
              <a:ext uri="{FF2B5EF4-FFF2-40B4-BE49-F238E27FC236}">
                <a16:creationId xmlns:a16="http://schemas.microsoft.com/office/drawing/2014/main" id="{C50C6D46-E796-B9AA-C0C2-4D45DFA56703}"/>
              </a:ext>
            </a:extLst>
          </p:cNvPr>
          <p:cNvPicPr>
            <a:picLocks noGrp="1" noChangeAspect="1"/>
          </p:cNvPicPr>
          <p:nvPr>
            <p:ph sz="half" idx="2"/>
          </p:nvPr>
        </p:nvPicPr>
        <p:blipFill>
          <a:blip r:embed="rId3"/>
          <a:stretch>
            <a:fillRect/>
          </a:stretch>
        </p:blipFill>
        <p:spPr>
          <a:xfrm>
            <a:off x="8507681" y="245936"/>
            <a:ext cx="3129908" cy="4636220"/>
          </a:xfrm>
        </p:spPr>
      </p:pic>
    </p:spTree>
    <p:extLst>
      <p:ext uri="{BB962C8B-B14F-4D97-AF65-F5344CB8AC3E}">
        <p14:creationId xmlns:p14="http://schemas.microsoft.com/office/powerpoint/2010/main" val="2638622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chemeClr val="bg1"/>
                </a:solidFill>
              </a:rPr>
              <a:t>Model Comparison</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3647600149"/>
              </p:ext>
            </p:extLst>
          </p:nvPr>
        </p:nvGraphicFramePr>
        <p:xfrm>
          <a:off x="4741863" y="1032686"/>
          <a:ext cx="6797677" cy="4864067"/>
        </p:xfrm>
        <a:graphic>
          <a:graphicData uri="http://schemas.openxmlformats.org/drawingml/2006/table">
            <a:tbl>
              <a:tblPr firstRow="1" bandRow="1">
                <a:tableStyleId>{B301B821-A1FF-4177-AEE7-76D212191A09}</a:tableStyleId>
              </a:tblPr>
              <a:tblGrid>
                <a:gridCol w="1602429">
                  <a:extLst>
                    <a:ext uri="{9D8B030D-6E8A-4147-A177-3AD203B41FA5}">
                      <a16:colId xmlns:a16="http://schemas.microsoft.com/office/drawing/2014/main" val="2981917977"/>
                    </a:ext>
                  </a:extLst>
                </a:gridCol>
                <a:gridCol w="1770701">
                  <a:extLst>
                    <a:ext uri="{9D8B030D-6E8A-4147-A177-3AD203B41FA5}">
                      <a16:colId xmlns:a16="http://schemas.microsoft.com/office/drawing/2014/main" val="945233394"/>
                    </a:ext>
                  </a:extLst>
                </a:gridCol>
                <a:gridCol w="1568152">
                  <a:extLst>
                    <a:ext uri="{9D8B030D-6E8A-4147-A177-3AD203B41FA5}">
                      <a16:colId xmlns:a16="http://schemas.microsoft.com/office/drawing/2014/main" val="2572263168"/>
                    </a:ext>
                  </a:extLst>
                </a:gridCol>
                <a:gridCol w="1856395">
                  <a:extLst>
                    <a:ext uri="{9D8B030D-6E8A-4147-A177-3AD203B41FA5}">
                      <a16:colId xmlns:a16="http://schemas.microsoft.com/office/drawing/2014/main" val="3840066899"/>
                    </a:ext>
                  </a:extLst>
                </a:gridCol>
              </a:tblGrid>
              <a:tr h="1356627">
                <a:tc>
                  <a:txBody>
                    <a:bodyPr/>
                    <a:lstStyle/>
                    <a:p>
                      <a:pPr algn="ctr"/>
                      <a:r>
                        <a:rPr lang="en-US" sz="2300" b="0" cap="all" spc="150">
                          <a:solidFill>
                            <a:schemeClr val="lt1"/>
                          </a:solidFill>
                        </a:rPr>
                        <a:t>Model</a:t>
                      </a:r>
                      <a:endParaRPr lang="en-US" sz="2300" b="0" cap="all" spc="150" dirty="0">
                        <a:solidFill>
                          <a:schemeClr val="lt1"/>
                        </a:solidFill>
                      </a:endParaRPr>
                    </a:p>
                  </a:txBody>
                  <a:tcPr marL="144330" marR="144330" marT="144330" marB="144330" anchor="ctr"/>
                </a:tc>
                <a:tc>
                  <a:txBody>
                    <a:bodyPr/>
                    <a:lstStyle/>
                    <a:p>
                      <a:pPr algn="ctr"/>
                      <a:r>
                        <a:rPr lang="en-US" sz="2300" b="0" cap="all" spc="150">
                          <a:solidFill>
                            <a:schemeClr val="lt1"/>
                          </a:solidFill>
                        </a:rPr>
                        <a:t>Training score</a:t>
                      </a:r>
                      <a:endParaRPr lang="en-US" sz="2300" b="0" cap="all" spc="150" dirty="0">
                        <a:solidFill>
                          <a:schemeClr val="lt1"/>
                        </a:solidFill>
                      </a:endParaRPr>
                    </a:p>
                  </a:txBody>
                  <a:tcPr marL="144330" marR="144330" marT="144330" marB="144330" anchor="ctr"/>
                </a:tc>
                <a:tc>
                  <a:txBody>
                    <a:bodyPr/>
                    <a:lstStyle/>
                    <a:p>
                      <a:pPr algn="ctr"/>
                      <a:r>
                        <a:rPr lang="en-US" sz="2300" b="0" cap="all" spc="150">
                          <a:solidFill>
                            <a:schemeClr val="lt1"/>
                          </a:solidFill>
                        </a:rPr>
                        <a:t>R2 Score</a:t>
                      </a:r>
                      <a:endParaRPr lang="en-US" sz="2300" b="0" cap="all" spc="150" dirty="0">
                        <a:solidFill>
                          <a:schemeClr val="lt1"/>
                        </a:solidFill>
                      </a:endParaRPr>
                    </a:p>
                  </a:txBody>
                  <a:tcPr marL="144330" marR="144330" marT="144330" marB="144330" anchor="ctr"/>
                </a:tc>
                <a:tc>
                  <a:txBody>
                    <a:bodyPr/>
                    <a:lstStyle/>
                    <a:p>
                      <a:pPr algn="ctr"/>
                      <a:r>
                        <a:rPr lang="en-US" sz="2300" b="0" cap="all" spc="150">
                          <a:solidFill>
                            <a:schemeClr val="lt1"/>
                          </a:solidFill>
                        </a:rPr>
                        <a:t>Adjusted R2 score</a:t>
                      </a:r>
                      <a:endParaRPr lang="en-US" sz="2300" b="0" cap="all" spc="150" dirty="0">
                        <a:solidFill>
                          <a:schemeClr val="lt1"/>
                        </a:solidFill>
                      </a:endParaRPr>
                    </a:p>
                  </a:txBody>
                  <a:tcPr marL="144330" marR="144330" marT="144330" marB="144330" anchor="ctr"/>
                </a:tc>
                <a:extLst>
                  <a:ext uri="{0D108BD9-81ED-4DB2-BD59-A6C34878D82A}">
                    <a16:rowId xmlns:a16="http://schemas.microsoft.com/office/drawing/2014/main" val="2580512675"/>
                  </a:ext>
                </a:extLst>
              </a:tr>
              <a:tr h="533964">
                <a:tc>
                  <a:txBody>
                    <a:bodyPr/>
                    <a:lstStyle/>
                    <a:p>
                      <a:r>
                        <a:rPr lang="en-US" sz="1400" cap="none" spc="0">
                          <a:solidFill>
                            <a:schemeClr val="tx1"/>
                          </a:solidFill>
                        </a:rPr>
                        <a:t>XGBRegressor</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85.97%</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78.2%</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77.6%</a:t>
                      </a:r>
                      <a:endParaRPr lang="en-US" sz="1400" cap="none" spc="0" dirty="0">
                        <a:solidFill>
                          <a:schemeClr val="tx1"/>
                        </a:solidFill>
                      </a:endParaRPr>
                    </a:p>
                  </a:txBody>
                  <a:tcPr marL="144330" marR="144330" marT="144330" marB="144330" anchor="ctr"/>
                </a:tc>
                <a:extLst>
                  <a:ext uri="{0D108BD9-81ED-4DB2-BD59-A6C34878D82A}">
                    <a16:rowId xmlns:a16="http://schemas.microsoft.com/office/drawing/2014/main" val="2085369860"/>
                  </a:ext>
                </a:extLst>
              </a:tr>
              <a:tr h="743369">
                <a:tc>
                  <a:txBody>
                    <a:bodyPr/>
                    <a:lstStyle/>
                    <a:p>
                      <a:r>
                        <a:rPr lang="en-US" sz="1400" cap="none" spc="0">
                          <a:solidFill>
                            <a:schemeClr val="tx1"/>
                          </a:solidFill>
                        </a:rPr>
                        <a:t>Random Forest Regressor</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83.9%</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75.9%</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75.3%</a:t>
                      </a:r>
                      <a:endParaRPr lang="en-US" sz="1400" cap="none" spc="0" dirty="0">
                        <a:solidFill>
                          <a:schemeClr val="tx1"/>
                        </a:solidFill>
                      </a:endParaRPr>
                    </a:p>
                  </a:txBody>
                  <a:tcPr marL="144330" marR="144330" marT="144330" marB="144330" anchor="ctr"/>
                </a:tc>
                <a:extLst>
                  <a:ext uri="{0D108BD9-81ED-4DB2-BD59-A6C34878D82A}">
                    <a16:rowId xmlns:a16="http://schemas.microsoft.com/office/drawing/2014/main" val="2806334505"/>
                  </a:ext>
                </a:extLst>
              </a:tr>
              <a:tr h="743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Decision Tree Regressor</a:t>
                      </a:r>
                      <a:endParaRPr lang="en-US" sz="1400" cap="none" spc="0" dirty="0">
                        <a:solidFill>
                          <a:schemeClr val="tx1"/>
                        </a:solidFill>
                      </a:endParaRPr>
                    </a:p>
                  </a:txBody>
                  <a:tcPr marL="144330" marR="144330" marT="144330" marB="144330" anchor="ctr"/>
                </a:tc>
                <a:tc>
                  <a:txBody>
                    <a:bodyPr/>
                    <a:lstStyle/>
                    <a:p>
                      <a:pPr algn="ctr"/>
                      <a:r>
                        <a:rPr lang="en-US" sz="1400" cap="none" spc="0" dirty="0">
                          <a:solidFill>
                            <a:schemeClr val="tx1"/>
                          </a:solidFill>
                        </a:rPr>
                        <a:t>75.3%</a:t>
                      </a:r>
                    </a:p>
                  </a:txBody>
                  <a:tcPr marL="144330" marR="144330" marT="144330" marB="144330" anchor="ctr"/>
                </a:tc>
                <a:tc>
                  <a:txBody>
                    <a:bodyPr/>
                    <a:lstStyle/>
                    <a:p>
                      <a:pPr algn="ctr"/>
                      <a:r>
                        <a:rPr lang="en-US" sz="1400" cap="none" spc="0" dirty="0">
                          <a:solidFill>
                            <a:schemeClr val="tx1"/>
                          </a:solidFill>
                        </a:rPr>
                        <a:t>72.7%</a:t>
                      </a:r>
                    </a:p>
                  </a:txBody>
                  <a:tcPr marL="144330" marR="144330" marT="144330" marB="144330" anchor="ctr"/>
                </a:tc>
                <a:tc>
                  <a:txBody>
                    <a:bodyPr/>
                    <a:lstStyle/>
                    <a:p>
                      <a:pPr algn="ctr"/>
                      <a:r>
                        <a:rPr lang="en-US" sz="1400" cap="none" spc="0">
                          <a:solidFill>
                            <a:schemeClr val="tx1"/>
                          </a:solidFill>
                        </a:rPr>
                        <a:t>71.9%</a:t>
                      </a:r>
                      <a:endParaRPr lang="en-US" sz="1400" cap="none" spc="0" dirty="0">
                        <a:solidFill>
                          <a:schemeClr val="tx1"/>
                        </a:solidFill>
                      </a:endParaRPr>
                    </a:p>
                  </a:txBody>
                  <a:tcPr marL="144330" marR="144330" marT="144330" marB="144330" anchor="ctr"/>
                </a:tc>
                <a:extLst>
                  <a:ext uri="{0D108BD9-81ED-4DB2-BD59-A6C34878D82A}">
                    <a16:rowId xmlns:a16="http://schemas.microsoft.com/office/drawing/2014/main" val="4252228359"/>
                  </a:ext>
                </a:extLst>
              </a:tr>
              <a:tr h="743369">
                <a:tc>
                  <a:txBody>
                    <a:bodyPr/>
                    <a:lstStyle/>
                    <a:p>
                      <a:r>
                        <a:rPr lang="en-US" sz="1400" cap="none" spc="0">
                          <a:solidFill>
                            <a:schemeClr val="tx1"/>
                          </a:solidFill>
                        </a:rPr>
                        <a:t>Linear Regression</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70.2%</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72.4%</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71.6%</a:t>
                      </a:r>
                      <a:endParaRPr lang="en-US" sz="1400" cap="none" spc="0" dirty="0">
                        <a:solidFill>
                          <a:schemeClr val="tx1"/>
                        </a:solidFill>
                      </a:endParaRPr>
                    </a:p>
                  </a:txBody>
                  <a:tcPr marL="144330" marR="144330" marT="144330" marB="144330" anchor="ctr"/>
                </a:tc>
                <a:extLst>
                  <a:ext uri="{0D108BD9-81ED-4DB2-BD59-A6C34878D82A}">
                    <a16:rowId xmlns:a16="http://schemas.microsoft.com/office/drawing/2014/main" val="343074114"/>
                  </a:ext>
                </a:extLst>
              </a:tr>
              <a:tr h="743369">
                <a:tc>
                  <a:txBody>
                    <a:bodyPr/>
                    <a:lstStyle/>
                    <a:p>
                      <a:r>
                        <a:rPr lang="en-US" sz="1400" cap="none" spc="0">
                          <a:solidFill>
                            <a:schemeClr val="tx1"/>
                          </a:solidFill>
                        </a:rPr>
                        <a:t>K-Neighbors Regressor</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79.9%</a:t>
                      </a:r>
                      <a:endParaRPr lang="en-US" sz="1400" cap="none" spc="0" dirty="0">
                        <a:solidFill>
                          <a:schemeClr val="tx1"/>
                        </a:solidFill>
                      </a:endParaRPr>
                    </a:p>
                  </a:txBody>
                  <a:tcPr marL="144330" marR="144330" marT="144330" marB="144330" anchor="ctr"/>
                </a:tc>
                <a:tc>
                  <a:txBody>
                    <a:bodyPr/>
                    <a:lstStyle/>
                    <a:p>
                      <a:pPr algn="ctr"/>
                      <a:r>
                        <a:rPr lang="en-US" sz="1400" cap="none" spc="0">
                          <a:solidFill>
                            <a:schemeClr val="tx1"/>
                          </a:solidFill>
                        </a:rPr>
                        <a:t>70.8%</a:t>
                      </a:r>
                      <a:endParaRPr lang="en-US" sz="1400" cap="none" spc="0" dirty="0">
                        <a:solidFill>
                          <a:schemeClr val="tx1"/>
                        </a:solidFill>
                      </a:endParaRPr>
                    </a:p>
                  </a:txBody>
                  <a:tcPr marL="144330" marR="144330" marT="144330" marB="144330" anchor="ctr"/>
                </a:tc>
                <a:tc>
                  <a:txBody>
                    <a:bodyPr/>
                    <a:lstStyle/>
                    <a:p>
                      <a:pPr algn="ctr"/>
                      <a:r>
                        <a:rPr lang="en-US" sz="1400" cap="none" spc="0" dirty="0">
                          <a:solidFill>
                            <a:schemeClr val="tx1"/>
                          </a:solidFill>
                        </a:rPr>
                        <a:t>70.0%</a:t>
                      </a:r>
                    </a:p>
                  </a:txBody>
                  <a:tcPr marL="144330" marR="144330" marT="144330" marB="144330" anchor="ctr"/>
                </a:tc>
                <a:extLst>
                  <a:ext uri="{0D108BD9-81ED-4DB2-BD59-A6C34878D82A}">
                    <a16:rowId xmlns:a16="http://schemas.microsoft.com/office/drawing/2014/main" val="3557394927"/>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5289754" y="639097"/>
            <a:ext cx="6253317" cy="3686015"/>
          </a:xfrm>
        </p:spPr>
        <p:txBody>
          <a:bodyPr>
            <a:normAutofit/>
          </a:bodyPr>
          <a:lstStyle/>
          <a:p>
            <a:r>
              <a:rPr lang="en-US" dirty="0"/>
              <a:t>THANK YOU</a:t>
            </a:r>
            <a:endParaRPr lang="en-US"/>
          </a:p>
        </p:txBody>
      </p:sp>
      <p:pic>
        <p:nvPicPr>
          <p:cNvPr id="14" name="Picture 13">
            <a:extLst>
              <a:ext uri="{FF2B5EF4-FFF2-40B4-BE49-F238E27FC236}">
                <a16:creationId xmlns:a16="http://schemas.microsoft.com/office/drawing/2014/main" id="{CC825513-0CF3-2023-BBBE-4C71BDF2054D}"/>
              </a:ext>
            </a:extLst>
          </p:cNvPr>
          <p:cNvPicPr>
            <a:picLocks noChangeAspect="1"/>
          </p:cNvPicPr>
          <p:nvPr/>
        </p:nvPicPr>
        <p:blipFill rotWithShape="1">
          <a:blip r:embed="rId2"/>
          <a:srcRect l="27427" r="35737" b="1"/>
          <a:stretch/>
        </p:blipFill>
        <p:spPr>
          <a:xfrm>
            <a:off x="-1" y="1"/>
            <a:ext cx="4635315" cy="6857999"/>
          </a:xfrm>
          <a:prstGeom prst="rect">
            <a:avLst/>
          </a:prstGeom>
        </p:spPr>
      </p:pic>
      <p:cxnSp>
        <p:nvCxnSpPr>
          <p:cNvPr id="20" name="Straight Connector 19">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56FADB-0D26-DDE9-1CFC-D20FCCF9CB69}"/>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Data Cleaning for EDA</a:t>
            </a:r>
          </a:p>
        </p:txBody>
      </p:sp>
      <p:sp>
        <p:nvSpPr>
          <p:cNvPr id="3" name="Content Placeholder 2">
            <a:extLst>
              <a:ext uri="{FF2B5EF4-FFF2-40B4-BE49-F238E27FC236}">
                <a16:creationId xmlns:a16="http://schemas.microsoft.com/office/drawing/2014/main" id="{46F1D1BE-8E53-EFC9-1249-2EB4F1AED9AA}"/>
              </a:ext>
            </a:extLst>
          </p:cNvPr>
          <p:cNvSpPr>
            <a:spLocks noGrp="1"/>
          </p:cNvSpPr>
          <p:nvPr>
            <p:ph idx="1"/>
          </p:nvPr>
        </p:nvSpPr>
        <p:spPr>
          <a:xfrm>
            <a:off x="5140962" y="605896"/>
            <a:ext cx="6317030" cy="5646208"/>
          </a:xfrm>
        </p:spPr>
        <p:txBody>
          <a:bodyPr anchor="ctr">
            <a:normAutofit/>
          </a:bodyPr>
          <a:lstStyle/>
          <a:p>
            <a:pPr marL="0" indent="0">
              <a:buNone/>
            </a:pPr>
            <a:r>
              <a:rPr lang="en-IN" sz="2400" dirty="0"/>
              <a:t>The following steps were taken for cleaning data before EDA:</a:t>
            </a:r>
          </a:p>
          <a:p>
            <a:pPr>
              <a:buFont typeface="Arial" panose="020B0604020202020204" pitchFamily="34" charset="0"/>
              <a:buChar char="•"/>
            </a:pPr>
            <a:r>
              <a:rPr lang="en-IN" sz="2400" dirty="0"/>
              <a:t> Removing the unnamed columns.</a:t>
            </a:r>
            <a:endParaRPr lang="en-US" sz="2400" dirty="0"/>
          </a:p>
          <a:p>
            <a:pPr>
              <a:buFont typeface="Arial" panose="020B0604020202020204" pitchFamily="34" charset="0"/>
              <a:buChar char="•"/>
            </a:pPr>
            <a:r>
              <a:rPr lang="en-US" sz="2400" dirty="0"/>
              <a:t> </a:t>
            </a:r>
            <a:r>
              <a:rPr lang="en-IN" sz="2400" dirty="0"/>
              <a:t>Treating the missing values.</a:t>
            </a:r>
          </a:p>
          <a:p>
            <a:pPr>
              <a:buFont typeface="Arial" panose="020B0604020202020204" pitchFamily="34" charset="0"/>
              <a:buChar char="•"/>
            </a:pPr>
            <a:r>
              <a:rPr lang="en-IN" sz="2400" dirty="0"/>
              <a:t> Handling the unexpected datatypes.</a:t>
            </a:r>
          </a:p>
          <a:p>
            <a:pPr>
              <a:buFont typeface="Arial" panose="020B0604020202020204" pitchFamily="34" charset="0"/>
              <a:buChar char="•"/>
            </a:pPr>
            <a:r>
              <a:rPr lang="en-IN" sz="2400" dirty="0"/>
              <a:t> Handling the dates present in availability column.</a:t>
            </a:r>
          </a:p>
          <a:p>
            <a:pPr>
              <a:buFont typeface="Arial" panose="020B0604020202020204" pitchFamily="34" charset="0"/>
              <a:buChar char="•"/>
            </a:pPr>
            <a:r>
              <a:rPr lang="en-IN" sz="2400" dirty="0"/>
              <a:t> Handling the currency symbols in price column.</a:t>
            </a:r>
          </a:p>
          <a:p>
            <a:pPr>
              <a:buFont typeface="Arial" panose="020B0604020202020204" pitchFamily="34" charset="0"/>
              <a:buChar char="•"/>
            </a:pPr>
            <a:r>
              <a:rPr lang="en-IN" sz="2400" dirty="0"/>
              <a:t> Dropping duplicate rows.</a:t>
            </a:r>
          </a:p>
        </p:txBody>
      </p:sp>
      <p:sp>
        <p:nvSpPr>
          <p:cNvPr id="20" name="Rectangle 19">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321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A7D49E-8A40-5D3E-4B13-C95389DE8A29}"/>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4600">
                <a:solidFill>
                  <a:srgbClr val="FFFFFF"/>
                </a:solidFill>
              </a:rPr>
              <a:t>Exploratory Data Analysis</a:t>
            </a:r>
          </a:p>
        </p:txBody>
      </p:sp>
      <p:cxnSp>
        <p:nvCxnSpPr>
          <p:cNvPr id="60" name="Straight Connector 59">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Magnifying glass showing decling performance">
            <a:extLst>
              <a:ext uri="{FF2B5EF4-FFF2-40B4-BE49-F238E27FC236}">
                <a16:creationId xmlns:a16="http://schemas.microsoft.com/office/drawing/2014/main" id="{2ACBBBB6-A8D7-5032-5A17-E19679EF5765}"/>
              </a:ext>
            </a:extLst>
          </p:cNvPr>
          <p:cNvPicPr>
            <a:picLocks noChangeAspect="1"/>
          </p:cNvPicPr>
          <p:nvPr/>
        </p:nvPicPr>
        <p:blipFill rotWithShape="1">
          <a:blip r:embed="rId2"/>
          <a:srcRect r="26446" b="-1"/>
          <a:stretch/>
        </p:blipFill>
        <p:spPr>
          <a:xfrm>
            <a:off x="4635095" y="10"/>
            <a:ext cx="7556889" cy="6857990"/>
          </a:xfrm>
          <a:prstGeom prst="rect">
            <a:avLst/>
          </a:prstGeom>
        </p:spPr>
      </p:pic>
    </p:spTree>
    <p:extLst>
      <p:ext uri="{BB962C8B-B14F-4D97-AF65-F5344CB8AC3E}">
        <p14:creationId xmlns:p14="http://schemas.microsoft.com/office/powerpoint/2010/main" val="5095709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2257" y="634946"/>
            <a:ext cx="6432434" cy="1450757"/>
          </a:xfrm>
        </p:spPr>
        <p:txBody>
          <a:bodyPr>
            <a:normAutofit/>
          </a:bodyPr>
          <a:lstStyle/>
          <a:p>
            <a:r>
              <a:rPr lang="en-IN" dirty="0"/>
              <a:t>Univariate Analysis</a:t>
            </a:r>
          </a:p>
        </p:txBody>
      </p:sp>
      <p:cxnSp>
        <p:nvCxnSpPr>
          <p:cNvPr id="30" name="Straight Connector 29">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42257" y="2407436"/>
            <a:ext cx="6432434" cy="3461658"/>
          </a:xfrm>
        </p:spPr>
        <p:txBody>
          <a:bodyPr>
            <a:normAutofit/>
          </a:bodyPr>
          <a:lstStyle/>
          <a:p>
            <a:r>
              <a:rPr lang="en-IN" b="1" dirty="0"/>
              <a:t>Price column</a:t>
            </a:r>
          </a:p>
          <a:p>
            <a:pPr>
              <a:buFont typeface="Arial" panose="020B0604020202020204" pitchFamily="34" charset="0"/>
              <a:buChar char="•"/>
            </a:pPr>
            <a:r>
              <a:rPr lang="en-US" dirty="0"/>
              <a:t> This is our target variable &amp; will be considered as Y.</a:t>
            </a:r>
          </a:p>
          <a:p>
            <a:pPr>
              <a:buFont typeface="Arial" panose="020B0604020202020204" pitchFamily="34" charset="0"/>
              <a:buChar char="•"/>
            </a:pPr>
            <a:r>
              <a:rPr lang="en-IN" dirty="0"/>
              <a:t> </a:t>
            </a:r>
            <a:r>
              <a:rPr lang="en-US" dirty="0"/>
              <a:t>There were outliers in this column which should be imputed.</a:t>
            </a:r>
          </a:p>
          <a:p>
            <a:pPr>
              <a:buFont typeface="Arial" panose="020B0604020202020204" pitchFamily="34" charset="0"/>
              <a:buChar char="•"/>
            </a:pPr>
            <a:r>
              <a:rPr lang="en-US" dirty="0"/>
              <a:t> The column 'price' is highly right skewed. Thus, the frequency of houses with low price is more.</a:t>
            </a:r>
          </a:p>
          <a:p>
            <a:pPr>
              <a:buFont typeface="Arial" panose="020B0604020202020204" pitchFamily="34" charset="0"/>
              <a:buChar char="•"/>
            </a:pPr>
            <a:endParaRPr lang="en-IN" dirty="0"/>
          </a:p>
        </p:txBody>
      </p:sp>
      <p:pic>
        <p:nvPicPr>
          <p:cNvPr id="8" name="Picture 7" descr="A graph showing a number of numbers&#10;&#10;Description automatically generated">
            <a:extLst>
              <a:ext uri="{FF2B5EF4-FFF2-40B4-BE49-F238E27FC236}">
                <a16:creationId xmlns:a16="http://schemas.microsoft.com/office/drawing/2014/main" id="{1F471498-969D-6E4B-9D2F-F88BA63E522E}"/>
              </a:ext>
            </a:extLst>
          </p:cNvPr>
          <p:cNvPicPr>
            <a:picLocks noChangeAspect="1"/>
          </p:cNvPicPr>
          <p:nvPr/>
        </p:nvPicPr>
        <p:blipFill>
          <a:blip r:embed="rId2"/>
          <a:stretch>
            <a:fillRect/>
          </a:stretch>
        </p:blipFill>
        <p:spPr>
          <a:xfrm>
            <a:off x="7725319" y="634947"/>
            <a:ext cx="3664051" cy="2519036"/>
          </a:xfrm>
          <a:prstGeom prst="rect">
            <a:avLst/>
          </a:prstGeom>
        </p:spPr>
      </p:pic>
      <p:pic>
        <p:nvPicPr>
          <p:cNvPr id="6" name="Picture 5" descr="A graph with numbers and a line&#10;&#10;Description automatically generated">
            <a:extLst>
              <a:ext uri="{FF2B5EF4-FFF2-40B4-BE49-F238E27FC236}">
                <a16:creationId xmlns:a16="http://schemas.microsoft.com/office/drawing/2014/main" id="{3AE9F79E-77D0-8C31-6276-03E2D85EC600}"/>
              </a:ext>
            </a:extLst>
          </p:cNvPr>
          <p:cNvPicPr>
            <a:picLocks noChangeAspect="1"/>
          </p:cNvPicPr>
          <p:nvPr/>
        </p:nvPicPr>
        <p:blipFill rotWithShape="1">
          <a:blip r:embed="rId3"/>
          <a:srcRect b="7788"/>
          <a:stretch/>
        </p:blipFill>
        <p:spPr>
          <a:xfrm>
            <a:off x="7968695" y="3428999"/>
            <a:ext cx="3177296" cy="2525487"/>
          </a:xfrm>
          <a:prstGeom prst="rect">
            <a:avLst/>
          </a:prstGeom>
        </p:spPr>
      </p:pic>
      <p:sp>
        <p:nvSpPr>
          <p:cNvPr id="32" name="Rectangle 31">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9FBAFD40-79CF-2F40-EB51-DC3F2E62C92F}"/>
              </a:ext>
            </a:extLst>
          </p:cNvPr>
          <p:cNvPicPr>
            <a:picLocks noChangeAspect="1"/>
          </p:cNvPicPr>
          <p:nvPr/>
        </p:nvPicPr>
        <p:blipFill rotWithShape="1">
          <a:blip r:embed="rId4"/>
          <a:srcRect t="50000" r="10364"/>
          <a:stretch/>
        </p:blipFill>
        <p:spPr>
          <a:xfrm>
            <a:off x="9557343" y="5933617"/>
            <a:ext cx="625607" cy="201330"/>
          </a:xfrm>
          <a:prstGeom prst="rect">
            <a:avLst/>
          </a:prstGeom>
        </p:spPr>
      </p:pic>
    </p:spTree>
    <p:extLst>
      <p:ext uri="{BB962C8B-B14F-4D97-AF65-F5344CB8AC3E}">
        <p14:creationId xmlns:p14="http://schemas.microsoft.com/office/powerpoint/2010/main" val="89682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11685" y="634946"/>
            <a:ext cx="5127171" cy="1450757"/>
          </a:xfrm>
        </p:spPr>
        <p:txBody>
          <a:bodyPr>
            <a:normAutofit/>
          </a:bodyPr>
          <a:lstStyle/>
          <a:p>
            <a:r>
              <a:rPr lang="en-IN"/>
              <a:t>Univariate Analysis</a:t>
            </a:r>
          </a:p>
        </p:txBody>
      </p:sp>
      <p:pic>
        <p:nvPicPr>
          <p:cNvPr id="5" name="Picture 4">
            <a:extLst>
              <a:ext uri="{FF2B5EF4-FFF2-40B4-BE49-F238E27FC236}">
                <a16:creationId xmlns:a16="http://schemas.microsoft.com/office/drawing/2014/main" id="{AB7A66D4-91B2-CECF-48FF-91EE42CA0B3F}"/>
              </a:ext>
            </a:extLst>
          </p:cNvPr>
          <p:cNvPicPr>
            <a:picLocks noChangeAspect="1"/>
          </p:cNvPicPr>
          <p:nvPr/>
        </p:nvPicPr>
        <p:blipFill>
          <a:blip r:embed="rId2"/>
          <a:stretch>
            <a:fillRect/>
          </a:stretch>
        </p:blipFill>
        <p:spPr>
          <a:xfrm>
            <a:off x="643192" y="1453031"/>
            <a:ext cx="5452808" cy="3871494"/>
          </a:xfrm>
          <a:prstGeom prst="rect">
            <a:avLst/>
          </a:prstGeom>
        </p:spPr>
      </p:pic>
      <p:cxnSp>
        <p:nvCxnSpPr>
          <p:cNvPr id="39" name="Straight Connector 3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411684" y="2407436"/>
            <a:ext cx="5127172" cy="3461658"/>
          </a:xfrm>
        </p:spPr>
        <p:txBody>
          <a:bodyPr>
            <a:normAutofit/>
          </a:bodyPr>
          <a:lstStyle/>
          <a:p>
            <a:r>
              <a:rPr lang="en-IN" b="1" dirty="0"/>
              <a:t>Availability column</a:t>
            </a:r>
          </a:p>
          <a:p>
            <a:pPr>
              <a:buFont typeface="Arial" panose="020B0604020202020204" pitchFamily="34" charset="0"/>
              <a:buChar char="•"/>
            </a:pPr>
            <a:r>
              <a:rPr lang="en-IN" dirty="0"/>
              <a:t> </a:t>
            </a:r>
            <a:r>
              <a:rPr lang="en-US" dirty="0"/>
              <a:t>Almost 80% of the people are ready to move in the property which may be due to the current price being less or some urgency to move. </a:t>
            </a:r>
          </a:p>
          <a:p>
            <a:pPr>
              <a:buFont typeface="Arial" panose="020B0604020202020204" pitchFamily="34" charset="0"/>
              <a:buChar char="•"/>
            </a:pPr>
            <a:r>
              <a:rPr lang="en-US" dirty="0"/>
              <a:t> Date of availability of remaining people is stored in other columns.</a:t>
            </a:r>
            <a:endParaRPr lang="en-IN" dirty="0"/>
          </a:p>
        </p:txBody>
      </p:sp>
      <p:sp>
        <p:nvSpPr>
          <p:cNvPr id="41" name="Rectangle 4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3972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2256" y="642257"/>
            <a:ext cx="3417677" cy="3472543"/>
          </a:xfrm>
        </p:spPr>
        <p:txBody>
          <a:bodyPr anchor="t">
            <a:normAutofit/>
          </a:bodyPr>
          <a:lstStyle/>
          <a:p>
            <a:r>
              <a:rPr lang="en-IN" dirty="0"/>
              <a:t>Univariate Analysis</a:t>
            </a:r>
          </a:p>
        </p:txBody>
      </p: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4713512" y="642258"/>
            <a:ext cx="6847117" cy="2007636"/>
          </a:xfrm>
        </p:spPr>
        <p:txBody>
          <a:bodyPr>
            <a:normAutofit/>
          </a:bodyPr>
          <a:lstStyle/>
          <a:p>
            <a:r>
              <a:rPr lang="en-IN" b="1" dirty="0"/>
              <a:t>Size column</a:t>
            </a:r>
          </a:p>
          <a:p>
            <a:pPr>
              <a:buFont typeface="Arial" panose="020B0604020202020204" pitchFamily="34" charset="0"/>
              <a:buChar char="•"/>
            </a:pPr>
            <a:r>
              <a:rPr lang="en-IN" dirty="0"/>
              <a:t> </a:t>
            </a:r>
            <a:r>
              <a:rPr lang="en-US" dirty="0"/>
              <a:t>The most common size of property is having 1 to 4 bedrooms and it is extremely rare to find ones with 10 bedrooms or more.</a:t>
            </a:r>
          </a:p>
          <a:p>
            <a:pPr>
              <a:buFont typeface="Arial" panose="020B0604020202020204" pitchFamily="34" charset="0"/>
              <a:buChar char="•"/>
            </a:pPr>
            <a:r>
              <a:rPr lang="en-US" dirty="0"/>
              <a:t> This may be due to less demand of such huge properties.</a:t>
            </a:r>
            <a:endParaRPr lang="en-IN" dirty="0"/>
          </a:p>
        </p:txBody>
      </p:sp>
      <p:pic>
        <p:nvPicPr>
          <p:cNvPr id="5" name="Picture 4">
            <a:extLst>
              <a:ext uri="{FF2B5EF4-FFF2-40B4-BE49-F238E27FC236}">
                <a16:creationId xmlns:a16="http://schemas.microsoft.com/office/drawing/2014/main" id="{9D1E3365-C04A-91BD-BFCC-A67F3FF2C42D}"/>
              </a:ext>
            </a:extLst>
          </p:cNvPr>
          <p:cNvPicPr>
            <a:picLocks noChangeAspect="1"/>
          </p:cNvPicPr>
          <p:nvPr/>
        </p:nvPicPr>
        <p:blipFill>
          <a:blip r:embed="rId2"/>
          <a:stretch>
            <a:fillRect/>
          </a:stretch>
        </p:blipFill>
        <p:spPr>
          <a:xfrm>
            <a:off x="3387239" y="2967135"/>
            <a:ext cx="8286233" cy="3003761"/>
          </a:xfrm>
          <a:prstGeom prst="rect">
            <a:avLst/>
          </a:prstGeom>
        </p:spPr>
      </p:pic>
      <p:sp>
        <p:nvSpPr>
          <p:cNvPr id="35" name="Rectangle 34">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082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11685" y="634946"/>
            <a:ext cx="5127171" cy="1450757"/>
          </a:xfrm>
        </p:spPr>
        <p:txBody>
          <a:bodyPr>
            <a:normAutofit/>
          </a:bodyPr>
          <a:lstStyle/>
          <a:p>
            <a:r>
              <a:rPr lang="en-IN" dirty="0"/>
              <a:t>Univariate Analysis</a:t>
            </a:r>
          </a:p>
        </p:txBody>
      </p:sp>
      <p:pic>
        <p:nvPicPr>
          <p:cNvPr id="6" name="Picture 5" descr="A pie chart with numbers and a few percentages&#10;&#10;Description automatically generated">
            <a:extLst>
              <a:ext uri="{FF2B5EF4-FFF2-40B4-BE49-F238E27FC236}">
                <a16:creationId xmlns:a16="http://schemas.microsoft.com/office/drawing/2014/main" id="{62E5C5AB-3685-A0F8-35CC-4BC5B88EB100}"/>
              </a:ext>
            </a:extLst>
          </p:cNvPr>
          <p:cNvPicPr>
            <a:picLocks noChangeAspect="1"/>
          </p:cNvPicPr>
          <p:nvPr/>
        </p:nvPicPr>
        <p:blipFill>
          <a:blip r:embed="rId2"/>
          <a:stretch>
            <a:fillRect/>
          </a:stretch>
        </p:blipFill>
        <p:spPr>
          <a:xfrm>
            <a:off x="945664" y="738413"/>
            <a:ext cx="4462423" cy="4999914"/>
          </a:xfrm>
          <a:prstGeom prst="rect">
            <a:avLst/>
          </a:prstGeom>
        </p:spPr>
      </p:pic>
      <p:cxnSp>
        <p:nvCxnSpPr>
          <p:cNvPr id="22" name="Straight Connector 2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6411684" y="2407436"/>
            <a:ext cx="5127172" cy="3461658"/>
          </a:xfrm>
        </p:spPr>
        <p:txBody>
          <a:bodyPr>
            <a:normAutofit/>
          </a:bodyPr>
          <a:lstStyle/>
          <a:p>
            <a:r>
              <a:rPr lang="en-IN" b="1" dirty="0"/>
              <a:t>Society column</a:t>
            </a:r>
          </a:p>
          <a:p>
            <a:pPr>
              <a:buFont typeface="Arial" panose="020B0604020202020204" pitchFamily="34" charset="0"/>
              <a:buChar char="•"/>
            </a:pPr>
            <a:r>
              <a:rPr lang="en-US" dirty="0"/>
              <a:t> This shows that more properties are present in societies compared to those not in society. </a:t>
            </a:r>
          </a:p>
          <a:p>
            <a:pPr>
              <a:buFont typeface="Arial" panose="020B0604020202020204" pitchFamily="34" charset="0"/>
              <a:buChar char="•"/>
            </a:pPr>
            <a:r>
              <a:rPr lang="en-US" dirty="0"/>
              <a:t> This may be because of the demand from people to live in a  society.</a:t>
            </a:r>
            <a:endParaRPr lang="en-IN" dirty="0"/>
          </a:p>
        </p:txBody>
      </p:sp>
      <p:sp>
        <p:nvSpPr>
          <p:cNvPr id="24" name="Rectangle 2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083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D1799-B080-4556-7A35-2FEAF743EA08}"/>
              </a:ext>
            </a:extLst>
          </p:cNvPr>
          <p:cNvSpPr>
            <a:spLocks noGrp="1"/>
          </p:cNvSpPr>
          <p:nvPr>
            <p:ph type="title"/>
          </p:nvPr>
        </p:nvSpPr>
        <p:spPr>
          <a:xfrm>
            <a:off x="642256" y="642257"/>
            <a:ext cx="3417677" cy="5226837"/>
          </a:xfrm>
        </p:spPr>
        <p:txBody>
          <a:bodyPr anchor="t">
            <a:normAutofit/>
          </a:bodyPr>
          <a:lstStyle/>
          <a:p>
            <a:r>
              <a:rPr lang="en-IN"/>
              <a:t>Univariate Analysis</a:t>
            </a:r>
            <a:endParaRPr lang="en-IN" dirty="0"/>
          </a:p>
        </p:txBody>
      </p:sp>
      <p:sp>
        <p:nvSpPr>
          <p:cNvPr id="3" name="Content Placeholder 2">
            <a:extLst>
              <a:ext uri="{FF2B5EF4-FFF2-40B4-BE49-F238E27FC236}">
                <a16:creationId xmlns:a16="http://schemas.microsoft.com/office/drawing/2014/main" id="{C1144E77-A52A-A647-128F-04CC271F7302}"/>
              </a:ext>
            </a:extLst>
          </p:cNvPr>
          <p:cNvSpPr>
            <a:spLocks noGrp="1"/>
          </p:cNvSpPr>
          <p:nvPr>
            <p:ph idx="1"/>
          </p:nvPr>
        </p:nvSpPr>
        <p:spPr>
          <a:xfrm>
            <a:off x="4713512" y="642258"/>
            <a:ext cx="6847117" cy="2537672"/>
          </a:xfrm>
        </p:spPr>
        <p:txBody>
          <a:bodyPr>
            <a:normAutofit/>
          </a:bodyPr>
          <a:lstStyle/>
          <a:p>
            <a:pPr rtl="0"/>
            <a:r>
              <a:rPr lang="en-IN" b="1"/>
              <a:t>Bath column</a:t>
            </a:r>
          </a:p>
          <a:p>
            <a:pPr>
              <a:buFont typeface="Arial" panose="020B0604020202020204" pitchFamily="34" charset="0"/>
              <a:buChar char="•"/>
            </a:pPr>
            <a:r>
              <a:rPr lang="en-IN"/>
              <a:t> </a:t>
            </a:r>
            <a:r>
              <a:rPr lang="en-US"/>
              <a:t>This distribution is somewhat similar to that of size column, which is logical because no. of bathrooms often depends on the no. of bedrooms. </a:t>
            </a:r>
          </a:p>
          <a:p>
            <a:pPr>
              <a:buFont typeface="Arial" panose="020B0604020202020204" pitchFamily="34" charset="0"/>
              <a:buChar char="•"/>
            </a:pPr>
            <a:r>
              <a:rPr lang="en-US"/>
              <a:t> The most common no. of bathrooms is 1 to 4 and that it's extremely rare to find ones with 10 bathrooms or more.</a:t>
            </a:r>
            <a:endParaRPr lang="en-IN" dirty="0"/>
          </a:p>
        </p:txBody>
      </p:sp>
      <p:pic>
        <p:nvPicPr>
          <p:cNvPr id="8" name="Picture 7" descr="A graph with numbers and a number of people&#10;&#10;Description automatically generated">
            <a:extLst>
              <a:ext uri="{FF2B5EF4-FFF2-40B4-BE49-F238E27FC236}">
                <a16:creationId xmlns:a16="http://schemas.microsoft.com/office/drawing/2014/main" id="{C3ABA08E-B7F4-30B3-662B-4435C361E255}"/>
              </a:ext>
            </a:extLst>
          </p:cNvPr>
          <p:cNvPicPr>
            <a:picLocks noChangeAspect="1"/>
          </p:cNvPicPr>
          <p:nvPr/>
        </p:nvPicPr>
        <p:blipFill>
          <a:blip r:embed="rId2"/>
          <a:stretch>
            <a:fillRect/>
          </a:stretch>
        </p:blipFill>
        <p:spPr>
          <a:xfrm>
            <a:off x="3791425" y="3179930"/>
            <a:ext cx="7871599" cy="2873133"/>
          </a:xfrm>
          <a:prstGeom prst="rect">
            <a:avLst/>
          </a:prstGeom>
        </p:spPr>
      </p:pic>
      <p:sp>
        <p:nvSpPr>
          <p:cNvPr id="20" name="Rectangle 19">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184756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{0EBEA5AC-710B-423A-B3C6-24E691592A80}tf22712842_win32</Template>
  <TotalTime>538</TotalTime>
  <Words>955</Words>
  <Application>Microsoft Office PowerPoint</Application>
  <PresentationFormat>Widescreen</PresentationFormat>
  <Paragraphs>111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Bookman Old Style</vt:lpstr>
      <vt:lpstr>Calibri</vt:lpstr>
      <vt:lpstr>Franklin Gothic Book</vt:lpstr>
      <vt:lpstr>1_RetrospectVTI</vt:lpstr>
      <vt:lpstr>House Price Prediction</vt:lpstr>
      <vt:lpstr>Problem Statement</vt:lpstr>
      <vt:lpstr>Data Cleaning for EDA</vt:lpstr>
      <vt:lpstr>Exploratory Data Analysis</vt:lpstr>
      <vt:lpstr>Univariate Analysis</vt:lpstr>
      <vt:lpstr>Univariate Analysis</vt:lpstr>
      <vt:lpstr>Univariate Analysis</vt:lpstr>
      <vt:lpstr>Univariate Analysis</vt:lpstr>
      <vt:lpstr>Univariate Analysis</vt:lpstr>
      <vt:lpstr>Univariate Analysis</vt:lpstr>
      <vt:lpstr>Univariate Analysis</vt:lpstr>
      <vt:lpstr>Bivariate Analysis</vt:lpstr>
      <vt:lpstr>Bivariate Analysis</vt:lpstr>
      <vt:lpstr>Bivariate Analysis</vt:lpstr>
      <vt:lpstr>Bivariate Analysis</vt:lpstr>
      <vt:lpstr>Multivariate Analysis</vt:lpstr>
      <vt:lpstr>Multivariate Analysis</vt:lpstr>
      <vt:lpstr>Data Modelling</vt:lpstr>
      <vt:lpstr>Outlier Detection</vt:lpstr>
      <vt:lpstr>Data Preprocessing for Modelling</vt:lpstr>
      <vt:lpstr>Feature Importance</vt:lpstr>
      <vt:lpstr>Model Comparison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Income Evaluation</dc:title>
  <dc:creator>Shivansh Jha</dc:creator>
  <cp:lastModifiedBy>Shivansh Jha</cp:lastModifiedBy>
  <cp:revision>4</cp:revision>
  <dcterms:created xsi:type="dcterms:W3CDTF">2023-06-12T14:34:05Z</dcterms:created>
  <dcterms:modified xsi:type="dcterms:W3CDTF">2023-07-17T17:28:40Z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0-bc88714345d2_Enabled">
    <vt:lpwstr>true</vt:lpwstr>
  </property>
  <property fmtid="{D5CDD505-2E9C-101B-9397-08002B2CF9AE}" pid="4" name="MSIP_Label_defa4170-0d19-0005-0000-bc88714345d2_SetDate">
    <vt:lpwstr>2023-06-12T17:55:18Z</vt:lpwstr>
  </property>
  <property fmtid="{D5CDD505-2E9C-101B-9397-08002B2CF9AE}" pid="5" name="MSIP_Label_defa4170-0d19-0005-0000-bc88714345d2_Method">
    <vt:lpwstr>Privileged</vt:lpwstr>
  </property>
  <property fmtid="{D5CDD505-2E9C-101B-9397-08002B2CF9AE}" pid="6" name="MSIP_Label_defa4170-0d19-0005-0000-bc88714345d2_Name">
    <vt:lpwstr>defa4170-0d19-0005-0000-bc88714345d2</vt:lpwstr>
  </property>
  <property fmtid="{D5CDD505-2E9C-101B-9397-08002B2CF9AE}" pid="7" name="MSIP_Label_defa4170-0d19-0005-0000-bc88714345d2_SiteId">
    <vt:lpwstr>5887e889-7fbc-4740-b086-3038186bbf95</vt:lpwstr>
  </property>
  <property fmtid="{D5CDD505-2E9C-101B-9397-08002B2CF9AE}" pid="8" name="MSIP_Label_defa4170-0d19-0005-0000-bc88714345d2_ActionId">
    <vt:lpwstr>7bb7ce58-fa91-45e7-8e1d-d39dc7431bf8</vt:lpwstr>
  </property>
  <property fmtid="{D5CDD505-2E9C-101B-9397-08002B2CF9AE}" pid="9" name="MSIP_Label_defa4170-0d19-0005-0000-bc88714345d2_ContentBits">
    <vt:lpwstr>0</vt:lpwstr>
  </property>
</Properties>
</file>